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6"/>
  </p:notesMasterIdLst>
  <p:sldIdLst>
    <p:sldId id="285" r:id="rId2"/>
    <p:sldId id="471" r:id="rId3"/>
    <p:sldId id="369" r:id="rId4"/>
    <p:sldId id="472" r:id="rId5"/>
    <p:sldId id="474" r:id="rId6"/>
    <p:sldId id="475" r:id="rId7"/>
    <p:sldId id="473" r:id="rId8"/>
    <p:sldId id="355" r:id="rId9"/>
    <p:sldId id="356" r:id="rId10"/>
    <p:sldId id="421" r:id="rId11"/>
    <p:sldId id="422" r:id="rId12"/>
    <p:sldId id="291" r:id="rId13"/>
    <p:sldId id="458" r:id="rId14"/>
    <p:sldId id="459" r:id="rId15"/>
    <p:sldId id="372" r:id="rId16"/>
    <p:sldId id="460" r:id="rId17"/>
    <p:sldId id="377" r:id="rId18"/>
    <p:sldId id="476" r:id="rId19"/>
    <p:sldId id="461" r:id="rId20"/>
    <p:sldId id="380" r:id="rId21"/>
    <p:sldId id="477" r:id="rId22"/>
    <p:sldId id="423" r:id="rId23"/>
    <p:sldId id="424" r:id="rId24"/>
    <p:sldId id="381" r:id="rId25"/>
    <p:sldId id="382" r:id="rId26"/>
    <p:sldId id="426" r:id="rId27"/>
    <p:sldId id="383" r:id="rId28"/>
    <p:sldId id="384" r:id="rId29"/>
    <p:sldId id="427" r:id="rId30"/>
    <p:sldId id="385" r:id="rId31"/>
    <p:sldId id="428" r:id="rId32"/>
    <p:sldId id="429" r:id="rId33"/>
    <p:sldId id="466" r:id="rId34"/>
    <p:sldId id="480" r:id="rId35"/>
    <p:sldId id="467" r:id="rId36"/>
    <p:sldId id="479" r:id="rId37"/>
    <p:sldId id="468" r:id="rId38"/>
    <p:sldId id="386" r:id="rId39"/>
    <p:sldId id="430" r:id="rId40"/>
    <p:sldId id="431" r:id="rId41"/>
    <p:sldId id="432" r:id="rId42"/>
    <p:sldId id="478" r:id="rId43"/>
    <p:sldId id="434" r:id="rId44"/>
    <p:sldId id="481" r:id="rId45"/>
    <p:sldId id="436" r:id="rId46"/>
    <p:sldId id="437" r:id="rId47"/>
    <p:sldId id="439" r:id="rId48"/>
    <p:sldId id="440" r:id="rId49"/>
    <p:sldId id="441" r:id="rId50"/>
    <p:sldId id="462" r:id="rId51"/>
    <p:sldId id="442" r:id="rId52"/>
    <p:sldId id="463" r:id="rId53"/>
    <p:sldId id="464" r:id="rId54"/>
    <p:sldId id="443" r:id="rId55"/>
    <p:sldId id="438" r:id="rId56"/>
    <p:sldId id="445" r:id="rId57"/>
    <p:sldId id="446" r:id="rId58"/>
    <p:sldId id="447" r:id="rId59"/>
    <p:sldId id="448" r:id="rId60"/>
    <p:sldId id="449" r:id="rId61"/>
    <p:sldId id="450" r:id="rId62"/>
    <p:sldId id="482" r:id="rId63"/>
    <p:sldId id="444" r:id="rId64"/>
    <p:sldId id="451" r:id="rId65"/>
    <p:sldId id="483" r:id="rId66"/>
    <p:sldId id="452" r:id="rId67"/>
    <p:sldId id="484" r:id="rId68"/>
    <p:sldId id="453" r:id="rId69"/>
    <p:sldId id="485" r:id="rId70"/>
    <p:sldId id="454" r:id="rId71"/>
    <p:sldId id="469" r:id="rId72"/>
    <p:sldId id="457" r:id="rId73"/>
    <p:sldId id="455" r:id="rId74"/>
    <p:sldId id="456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859"/>
    <p:restoredTop sz="80412"/>
  </p:normalViewPr>
  <p:slideViewPr>
    <p:cSldViewPr snapToGrid="0" snapToObjects="1">
      <p:cViewPr varScale="1">
        <p:scale>
          <a:sx n="66" d="100"/>
          <a:sy n="66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7FD0-7D91-7745-BAE9-8066CB1E09EB}" type="datetimeFigureOut">
              <a:rPr kumimoji="1" lang="zh-CN" altLang="en-US" smtClean="0"/>
              <a:t>2021/9/26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7679E-18FD-3143-9E32-A85C730F7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/>
            <a:fld id="{6BF1990F-B1C0-784D-88ED-91FDC981F628}" type="slidenum">
              <a:rPr lang="en-US" altLang="zh-CN" sz="1200">
                <a:solidFill>
                  <a:srgbClr val="000000"/>
                </a:solidFill>
                <a:latin typeface="Times New Roman" charset="0"/>
              </a:rPr>
              <a:pPr eaLnBrk="1" hangingPunct="1"/>
              <a:t>1</a:t>
            </a:fld>
            <a:endParaRPr lang="en-US" altLang="zh-CN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sz="900" dirty="0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39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215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菜鸟教程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www.runoob.com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cprogramming</a:t>
            </a:r>
            <a:r>
              <a:rPr kumimoji="1" lang="en-US" altLang="zh-CN" dirty="0" smtClean="0"/>
              <a:t>/c-function-</a:t>
            </a:r>
            <a:r>
              <a:rPr kumimoji="1" lang="en-US" altLang="zh-CN" dirty="0" err="1" smtClean="0"/>
              <a:t>realloc.html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0513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839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也叫做链栈，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栈顶放在链表的头部。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247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也叫做链栈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46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/>
            <a:fld id="{AF29D0F0-6A41-9C48-AEFB-61A07B8129C1}" type="slidenum">
              <a:rPr lang="en-US" altLang="zh-CN" sz="1200">
                <a:latin typeface="Times New Roman" charset="0"/>
              </a:rPr>
              <a:pPr eaLnBrk="1" hangingPunct="1"/>
              <a:t>24</a:t>
            </a:fld>
            <a:endParaRPr lang="en-US" altLang="zh-CN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just"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7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474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5D754-AE71-0E49-A765-A66A891AE596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756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BB886F19-EF5C-604E-BE6A-775F17941BCA}" type="slidenum">
              <a:rPr lang="en-US" altLang="zh-CN" sz="1200"/>
              <a:pPr eaLnBrk="1" hangingPunct="1"/>
              <a:t>32</a:t>
            </a:fld>
            <a:endParaRPr lang="en-US" altLang="zh-CN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latin typeface="Times New Roman" charset="0"/>
                <a:ea typeface="宋体" charset="-122"/>
              </a:rPr>
              <a:t>4+2*3-10/2</a:t>
            </a:r>
          </a:p>
          <a:p>
            <a:pPr eaLnBrk="1" hangingPunct="1"/>
            <a:r>
              <a:rPr lang="zh-CN" altLang="en-US" dirty="0" smtClean="0">
                <a:latin typeface="Times New Roman" charset="0"/>
                <a:ea typeface="宋体" charset="-122"/>
              </a:rPr>
              <a:t>难在乘除在后面，却要先运算，加入括号会使式子更复杂。</a:t>
            </a:r>
            <a:endParaRPr lang="en-US" altLang="zh-CN" dirty="0" smtClean="0">
              <a:latin typeface="Times New Roman" charset="0"/>
              <a:ea typeface="宋体" charset="-122"/>
            </a:endParaRPr>
          </a:p>
          <a:p>
            <a:pPr eaLnBrk="1" hangingPunct="1"/>
            <a:r>
              <a:rPr lang="zh-CN" altLang="en-US" dirty="0" smtClean="0">
                <a:latin typeface="Times New Roman" charset="0"/>
                <a:ea typeface="宋体" charset="-122"/>
              </a:rPr>
              <a:t>逆波兰，</a:t>
            </a:r>
            <a:r>
              <a:rPr lang="en-US" altLang="zh-CN" dirty="0" smtClean="0">
                <a:latin typeface="Times New Roman" charset="0"/>
                <a:ea typeface="宋体" charset="-122"/>
              </a:rPr>
              <a:t>RPN</a:t>
            </a:r>
          </a:p>
        </p:txBody>
      </p:sp>
    </p:spTree>
    <p:extLst>
      <p:ext uri="{BB962C8B-B14F-4D97-AF65-F5344CB8AC3E}">
        <p14:creationId xmlns:p14="http://schemas.microsoft.com/office/powerpoint/2010/main" val="2141752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4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还有浏览器的后退按钮</a:t>
            </a:r>
            <a:endParaRPr kumimoji="1" lang="en-US" altLang="zh-CN" dirty="0" smtClean="0"/>
          </a:p>
          <a:p>
            <a:r>
              <a:rPr kumimoji="1" lang="zh-CN" altLang="en-US" dirty="0" smtClean="0"/>
              <a:t>栈也是一种线性结构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942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748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701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002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94C7F6BB-B2AF-5348-B39A-01291180C1C6}" type="slidenum">
              <a:rPr lang="en-US" altLang="zh-CN" sz="1200"/>
              <a:pPr eaLnBrk="1" hangingPunct="1"/>
              <a:t>39</a:t>
            </a:fld>
            <a:endParaRPr lang="en-US" altLang="zh-CN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Times New Roman" charset="0"/>
                <a:ea typeface="宋体" charset="-122"/>
              </a:rPr>
              <a:t>操作符栈里面的元素做</a:t>
            </a:r>
            <a:r>
              <a:rPr lang="zh-CN" altLang="zh-CN" sz="1200" dirty="0" smtClean="0">
                <a:latin typeface="Tahoma" charset="0"/>
              </a:rPr>
              <a:t>θ</a:t>
            </a:r>
            <a:r>
              <a:rPr lang="zh-CN" altLang="zh-CN" sz="1200" baseline="-16000" dirty="0" smtClean="0">
                <a:latin typeface="Tahoma" charset="0"/>
              </a:rPr>
              <a:t>1</a:t>
            </a:r>
            <a:endParaRPr lang="en-US" altLang="zh-CN" sz="1200" dirty="0" smtClean="0">
              <a:latin typeface="Tahoma" charset="0"/>
            </a:endParaRPr>
          </a:p>
          <a:p>
            <a:pPr eaLnBrk="1" hangingPunct="1"/>
            <a:r>
              <a:rPr lang="en-US" altLang="zh-CN" dirty="0" err="1" smtClean="0">
                <a:latin typeface="Times New Roman" charset="0"/>
                <a:ea typeface="宋体" charset="-122"/>
              </a:rPr>
              <a:t>Ch</a:t>
            </a:r>
            <a:r>
              <a:rPr lang="zh-CN" altLang="en-US" dirty="0" smtClean="0">
                <a:latin typeface="Times New Roman" charset="0"/>
                <a:ea typeface="宋体" charset="-122"/>
              </a:rPr>
              <a:t>读取的做</a:t>
            </a:r>
            <a:r>
              <a:rPr lang="zh-CN" altLang="zh-CN" sz="1200" dirty="0" smtClean="0">
                <a:latin typeface="Tahoma" charset="0"/>
              </a:rPr>
              <a:t>θ</a:t>
            </a:r>
            <a:r>
              <a:rPr lang="en-US" altLang="zh-CN" sz="1200" baseline="-16000" dirty="0" smtClean="0">
                <a:latin typeface="Tahoma" charset="0"/>
              </a:rPr>
              <a:t>2</a:t>
            </a:r>
            <a:endParaRPr lang="zh-CN" altLang="zh-CN" dirty="0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96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1360DE8D-B515-DE43-8278-E8B380266645}" type="slidenum">
              <a:rPr lang="en-US" altLang="zh-CN" sz="1200"/>
              <a:pPr eaLnBrk="1" hangingPunct="1"/>
              <a:t>40</a:t>
            </a:fld>
            <a:endParaRPr lang="en-US" altLang="zh-CN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6654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从键盘输入，到显示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输入</a:t>
            </a:r>
            <a:r>
              <a:rPr kumimoji="1" lang="en-US" altLang="zh-CN" dirty="0" smtClean="0"/>
              <a:t>god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显示</a:t>
            </a:r>
            <a:r>
              <a:rPr kumimoji="1" lang="en-US" altLang="zh-CN" dirty="0" smtClean="0"/>
              <a:t>dog,</a:t>
            </a:r>
            <a:r>
              <a:rPr kumimoji="1" lang="zh-CN" altLang="en-US" dirty="0" smtClean="0"/>
              <a:t>就很迷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289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有的同学说，我可以用数组，插入时，</a:t>
            </a:r>
            <a:r>
              <a:rPr kumimoji="1" lang="en-US" altLang="zh-CN" dirty="0" smtClean="0"/>
              <a:t>rear++</a:t>
            </a:r>
            <a:r>
              <a:rPr kumimoji="1" lang="zh-CN" altLang="en-US" dirty="0" smtClean="0"/>
              <a:t>，删除时</a:t>
            </a:r>
            <a:r>
              <a:rPr kumimoji="1" lang="en-US" altLang="zh-CN" dirty="0" smtClean="0"/>
              <a:t>front</a:t>
            </a:r>
            <a:r>
              <a:rPr kumimoji="1" lang="zh-CN" altLang="en-US" dirty="0" smtClean="0"/>
              <a:t>不变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做移位操作，</a:t>
            </a:r>
            <a:r>
              <a:rPr kumimoji="1" lang="en-US" altLang="zh-CN" dirty="0" smtClean="0"/>
              <a:t>rear--</a:t>
            </a:r>
            <a:r>
              <a:rPr kumimoji="1" lang="zh-CN" altLang="en-US" dirty="0" smtClean="0"/>
              <a:t>。这样时间效率会比较低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536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CEB97B8C-95F4-CE48-B49E-3EA3BA616945}" type="slidenum">
              <a:rPr lang="en-US" altLang="zh-CN" sz="1200"/>
              <a:pPr eaLnBrk="1" hangingPunct="1"/>
              <a:t>58</a:t>
            </a:fld>
            <a:endParaRPr lang="en-US" altLang="zh-CN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962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957E7AE6-3AEA-1946-8204-F943CE47E21C}" type="slidenum">
              <a:rPr lang="en-US" altLang="zh-CN" sz="1200"/>
              <a:pPr eaLnBrk="1" hangingPunct="1"/>
              <a:t>59</a:t>
            </a:fld>
            <a:endParaRPr lang="en-US" altLang="zh-CN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249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FD84CEB1-C59B-1B44-A30D-5FE2D8ED68E6}" type="slidenum">
              <a:rPr lang="en-US" altLang="zh-CN" sz="1200"/>
              <a:pPr eaLnBrk="1" hangingPunct="1"/>
              <a:t>60</a:t>
            </a:fld>
            <a:endParaRPr lang="en-US" altLang="zh-CN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78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栈也是一种线性结构</a:t>
            </a:r>
            <a:endParaRPr kumimoji="1" lang="en-US" altLang="zh-CN" dirty="0" smtClean="0"/>
          </a:p>
          <a:p>
            <a:r>
              <a:rPr kumimoji="1" lang="zh-CN" altLang="en-US" dirty="0" smtClean="0"/>
              <a:t>栈里面的元素有线性关系，一对一，前驱和后继的关系。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特殊在于只能在限定位置进行插入、删除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32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F03411BE-FB2A-BB4B-9A8C-001B54296E26}" type="slidenum">
              <a:rPr lang="en-US" altLang="zh-CN" sz="1200"/>
              <a:pPr eaLnBrk="1" hangingPunct="1"/>
              <a:t>61</a:t>
            </a:fld>
            <a:endParaRPr lang="en-US" altLang="zh-CN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888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F03411BE-FB2A-BB4B-9A8C-001B54296E26}" type="slidenum">
              <a:rPr lang="en-US" altLang="zh-CN" sz="1200"/>
              <a:pPr eaLnBrk="1" hangingPunct="1"/>
              <a:t>62</a:t>
            </a:fld>
            <a:endParaRPr lang="en-US" altLang="zh-CN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07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F03411BE-FB2A-BB4B-9A8C-001B54296E26}" type="slidenum">
              <a:rPr lang="en-US" altLang="zh-CN" sz="1200"/>
              <a:pPr eaLnBrk="1" hangingPunct="1"/>
              <a:t>65</a:t>
            </a:fld>
            <a:endParaRPr lang="en-US" altLang="zh-CN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374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F03411BE-FB2A-BB4B-9A8C-001B54296E26}" type="slidenum">
              <a:rPr lang="en-US" altLang="zh-CN" sz="1200"/>
              <a:pPr eaLnBrk="1" hangingPunct="1"/>
              <a:t>67</a:t>
            </a:fld>
            <a:endParaRPr lang="en-US" altLang="zh-CN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516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fld id="{F03411BE-FB2A-BB4B-9A8C-001B54296E26}" type="slidenum">
              <a:rPr lang="en-US" altLang="zh-CN" sz="1200"/>
              <a:pPr eaLnBrk="1" hangingPunct="1"/>
              <a:t>69</a:t>
            </a:fld>
            <a:endParaRPr lang="en-US" altLang="zh-CN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5993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BB2A82FA-8F4E-7241-81A3-B4C43819C503}" type="slidenum">
              <a:rPr lang="en-US" altLang="zh-CN"/>
              <a:pPr algn="r" eaLnBrk="1" hangingPunct="1">
                <a:spcBef>
                  <a:spcPct val="50000"/>
                </a:spcBef>
              </a:pPr>
              <a:t>73</a:t>
            </a:fld>
            <a:endParaRPr lang="en-US" altLang="zh-CN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012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栈也是一种线性结构</a:t>
            </a:r>
            <a:endParaRPr kumimoji="1" lang="en-US" altLang="zh-CN" dirty="0" smtClean="0"/>
          </a:p>
          <a:p>
            <a:r>
              <a:rPr kumimoji="1" lang="zh-CN" altLang="en-US" dirty="0" smtClean="0"/>
              <a:t>栈里面的元素有线性关系，一对一，前驱和后继的关系。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特殊在于只能在限定位置进行插入、删除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82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栈只限定在栈顶进栈、出栈的位置；并为对元素进出的时间进行限制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42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栈只限定在栈顶进栈、出栈的位置；并为对元素进出的</a:t>
            </a:r>
            <a:r>
              <a:rPr kumimoji="1" lang="zh-CN" altLang="en-US" smtClean="0"/>
              <a:t>时间进行限制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40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若有一个栈，</a:t>
            </a:r>
            <a:r>
              <a:rPr lang="en-US" altLang="zh-CN" sz="1200" dirty="0" err="1" smtClean="0">
                <a:solidFill>
                  <a:srgbClr val="C00000"/>
                </a:solidFill>
              </a:rPr>
              <a:t>S.stacksize</a:t>
            </a:r>
            <a:r>
              <a:rPr lang="zh-CN" altLang="en-US" sz="1200" dirty="0" smtClean="0">
                <a:solidFill>
                  <a:srgbClr val="C00000"/>
                </a:solidFill>
              </a:rPr>
              <a:t>为</a:t>
            </a:r>
            <a:r>
              <a:rPr lang="en-US" altLang="zh-CN" sz="1200" dirty="0" smtClean="0">
                <a:solidFill>
                  <a:srgbClr val="C00000"/>
                </a:solidFill>
              </a:rPr>
              <a:t>4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441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/>
            <a:fld id="{C8E7EDE6-2E45-FD4B-882D-5C9E0C7E5792}" type="slidenum">
              <a:rPr lang="en-US" altLang="zh-CN" sz="1200">
                <a:latin typeface="Times New Roman" charset="0"/>
              </a:rPr>
              <a:pPr eaLnBrk="1" hangingPunct="1"/>
              <a:t>12</a:t>
            </a:fld>
            <a:endParaRPr lang="en-US" altLang="zh-CN" sz="1200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7112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915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281517" y="1981201"/>
            <a:ext cx="12012083" cy="1052513"/>
            <a:chOff x="0" y="1536"/>
            <a:chExt cx="5675" cy="663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1028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3" name="Rectangle 1029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6" name="Group 1030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1031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1" name="Rectangle 1032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7" name="Rectangle 1033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Rectangle 1034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Rectangle 1035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04460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1703917" y="1447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461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2110317" y="3048000"/>
            <a:ext cx="8534400" cy="2133600"/>
          </a:xfrm>
        </p:spPr>
        <p:txBody>
          <a:bodyPr/>
          <a:lstStyle>
            <a:lvl1pPr marL="0" indent="0">
              <a:lnSpc>
                <a:spcPct val="120000"/>
              </a:lnSpc>
              <a:buClr>
                <a:srgbClr val="006600"/>
              </a:buClr>
              <a:buSzTx/>
              <a:buFont typeface="Wingdings" pitchFamily="2" charset="2"/>
              <a:buChar char="q"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3208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bg2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572000" y="6248400"/>
            <a:ext cx="3860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bg2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1440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947894-87DE-2B45-966B-5F8E171B0221}" type="slidenum">
              <a:rPr lang="en-US" altLang="zh-CN" smtClean="0">
                <a:solidFill>
                  <a:srgbClr val="1C1C1C"/>
                </a:solidFill>
                <a:latin typeface="Tahoma" charset="0"/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1C1C1C"/>
              </a:solidFill>
              <a:latin typeface="Tahoma" charset="0"/>
              <a:ea typeface="宋体" charset="-122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39767" y="228600"/>
            <a:ext cx="2876551" cy="6400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1" y="228600"/>
            <a:ext cx="8428567" cy="6400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3"/>
          <p:cNvSpPr/>
          <p:nvPr userDrawn="1"/>
        </p:nvSpPr>
        <p:spPr bwMode="auto">
          <a:xfrm>
            <a:off x="0" y="1876926"/>
            <a:ext cx="353173" cy="27311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255714"/>
            <a:ext cx="5579533" cy="5373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733" y="1255714"/>
            <a:ext cx="5581651" cy="5373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ltGray">
          <a:xfrm>
            <a:off x="488951" y="336551"/>
            <a:ext cx="58420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ltGray">
          <a:xfrm>
            <a:off x="679451" y="58738"/>
            <a:ext cx="438149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ltGray">
          <a:xfrm>
            <a:off x="249768" y="363538"/>
            <a:ext cx="563033" cy="4746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ltGray">
          <a:xfrm>
            <a:off x="812800" y="685801"/>
            <a:ext cx="491067" cy="474663"/>
          </a:xfrm>
          <a:prstGeom prst="rect">
            <a:avLst/>
          </a:prstGeom>
          <a:gradFill rotWithShape="0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ltGray">
          <a:xfrm>
            <a:off x="406400" y="4572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gray">
          <a:xfrm>
            <a:off x="948267" y="228601"/>
            <a:ext cx="42333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32" name="Rectangle 8"/>
          <p:cNvSpPr>
            <a:spLocks noChangeArrowheads="1"/>
          </p:cNvSpPr>
          <p:nvPr/>
        </p:nvSpPr>
        <p:spPr bwMode="gray">
          <a:xfrm>
            <a:off x="522818" y="1019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25600" y="228600"/>
            <a:ext cx="1039071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55714"/>
            <a:ext cx="11364384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445" name="WordArt 21"/>
          <p:cNvSpPr>
            <a:spLocks noChangeArrowheads="1" noChangeShapeType="1" noTextEdit="1"/>
          </p:cNvSpPr>
          <p:nvPr userDrawn="1"/>
        </p:nvSpPr>
        <p:spPr bwMode="auto">
          <a:xfrm rot="5400000">
            <a:off x="-1003300" y="3128434"/>
            <a:ext cx="2362200" cy="220133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600" kern="10"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数据结构</a:t>
            </a:r>
            <a:r>
              <a:rPr kumimoji="1" lang="en-US" altLang="zh-CN" sz="3600" kern="10"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—</a:t>
            </a:r>
            <a:r>
              <a:rPr kumimoji="1" lang="zh-CN" altLang="en-US" sz="3600" kern="10"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绪论</a:t>
            </a: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0" y="1876926"/>
            <a:ext cx="353173" cy="27311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05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SzPct val="55000"/>
        <a:buFont typeface="Wingdings" charset="2"/>
        <a:buChar char="n"/>
        <a:defRPr kumimoji="1" sz="2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447800"/>
            <a:ext cx="7772400" cy="11430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solidFill>
                  <a:srgbClr val="7030A0"/>
                </a:solidFill>
              </a:rPr>
              <a:t>第</a:t>
            </a:r>
            <a:r>
              <a:rPr lang="en-US" altLang="zh-CN" sz="48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sz="4800" dirty="0">
                <a:solidFill>
                  <a:srgbClr val="7030A0"/>
                </a:solidFill>
              </a:rPr>
              <a:t>章 栈和队列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10317" y="3048000"/>
            <a:ext cx="8534400" cy="3112168"/>
          </a:xfrm>
        </p:spPr>
        <p:txBody>
          <a:bodyPr/>
          <a:lstStyle/>
          <a:p>
            <a:pPr eaLnBrk="1" hangingPunct="1">
              <a:buFont typeface="Wingdings" charset="2"/>
              <a:buChar char="q"/>
            </a:pPr>
            <a:r>
              <a:rPr lang="en-US" altLang="zh-CN" sz="3200" dirty="0"/>
              <a:t>3.1</a:t>
            </a:r>
            <a:r>
              <a:rPr lang="zh-CN" altLang="en-US" sz="3200" dirty="0"/>
              <a:t> 栈</a:t>
            </a:r>
            <a:endParaRPr lang="en-US" altLang="zh-CN" sz="3200" dirty="0"/>
          </a:p>
          <a:p>
            <a:pPr eaLnBrk="1" hangingPunct="1">
              <a:buFont typeface="Wingdings" charset="2"/>
              <a:buChar char="q"/>
            </a:pPr>
            <a:r>
              <a:rPr lang="en-US" altLang="zh-CN" sz="3200" dirty="0"/>
              <a:t>3.2</a:t>
            </a:r>
            <a:r>
              <a:rPr lang="zh-CN" altLang="en-US" sz="3200" dirty="0"/>
              <a:t> 栈的应用举例</a:t>
            </a:r>
            <a:endParaRPr lang="en-US" altLang="zh-CN" sz="3200" dirty="0"/>
          </a:p>
          <a:p>
            <a:pPr eaLnBrk="1" hangingPunct="1">
              <a:buFont typeface="Wingdings" charset="2"/>
              <a:buChar char="q"/>
            </a:pPr>
            <a:r>
              <a:rPr lang="en-US" altLang="zh-CN" sz="3200" dirty="0"/>
              <a:t>3.4</a:t>
            </a:r>
            <a:r>
              <a:rPr lang="zh-CN" altLang="en-US" sz="3200" dirty="0"/>
              <a:t> 队列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0" y="6533147"/>
            <a:ext cx="12192000" cy="3248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9774" y="458147"/>
            <a:ext cx="7772400" cy="5275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/>
              <a:t>栈的顺序存储表示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52746" y="1625558"/>
            <a:ext cx="9638805" cy="504761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#define  STACK_INIT_SIZE    100   //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存储空间初始分配量</a:t>
            </a:r>
          </a:p>
          <a:p>
            <a:pPr eaLnBrk="1" hangingPunct="1">
              <a:buFontTx/>
              <a:buNone/>
            </a:pP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#define  STACKINCREMENT   10   //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存储空间分配增量</a:t>
            </a:r>
          </a:p>
          <a:p>
            <a:pPr eaLnBrk="1" hangingPunct="1">
              <a:buFontTx/>
              <a:buNone/>
            </a:pPr>
            <a:r>
              <a:rPr lang="en-US" altLang="zh-CN" sz="2800" b="0" dirty="0" err="1" smtClean="0">
                <a:latin typeface="Times New Roman" charset="0"/>
                <a:ea typeface="Times New Roman" charset="0"/>
                <a:cs typeface="Times New Roman" charset="0"/>
              </a:rPr>
              <a:t>typedef</a:t>
            </a: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0" dirty="0" err="1" smtClean="0">
                <a:latin typeface="Times New Roman" charset="0"/>
                <a:ea typeface="Times New Roman" charset="0"/>
                <a:cs typeface="Times New Roman" charset="0"/>
              </a:rPr>
              <a:t>struct</a:t>
            </a: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{                </a:t>
            </a:r>
            <a:endParaRPr lang="zh-CN" altLang="en-US" sz="2800" b="0" dirty="0" smtClean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>
              <a:buFontTx/>
              <a:buNone/>
            </a:pPr>
            <a:r>
              <a:rPr lang="zh-CN" altLang="en-US" sz="2800" b="0" dirty="0" smtClean="0">
                <a:latin typeface="Times New Roman" charset="0"/>
                <a:ea typeface="Times New Roman" charset="0"/>
                <a:cs typeface="Times New Roman" charset="0"/>
              </a:rPr>
              <a:t>      </a:t>
            </a:r>
            <a:r>
              <a:rPr lang="en-US" altLang="zh-CN" sz="2800" b="0" dirty="0" err="1" smtClean="0">
                <a:latin typeface="Times New Roman" charset="0"/>
                <a:ea typeface="Times New Roman" charset="0"/>
                <a:cs typeface="Times New Roman" charset="0"/>
              </a:rPr>
              <a:t>SElemType</a:t>
            </a: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   *base;   //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栈底指针</a:t>
            </a: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---</a:t>
            </a:r>
            <a:r>
              <a:rPr lang="zh-CN" altLang="en-US" sz="2800" b="0" dirty="0" smtClean="0">
                <a:latin typeface="Times New Roman" charset="0"/>
                <a:ea typeface="Times New Roman" charset="0"/>
                <a:cs typeface="Times New Roman" charset="0"/>
              </a:rPr>
              <a:t>栈的起始地址</a:t>
            </a:r>
          </a:p>
          <a:p>
            <a:pPr eaLnBrk="1" hangingPunct="1">
              <a:buFontTx/>
              <a:buNone/>
            </a:pPr>
            <a:r>
              <a:rPr lang="zh-CN" altLang="en-US" sz="2800" b="0" dirty="0" smtClean="0">
                <a:latin typeface="Times New Roman" charset="0"/>
                <a:ea typeface="Times New Roman" charset="0"/>
                <a:cs typeface="Times New Roman" charset="0"/>
              </a:rPr>
              <a:t>      </a:t>
            </a:r>
            <a:r>
              <a:rPr lang="en-US" altLang="zh-CN" sz="2800" b="0" dirty="0" err="1" smtClean="0">
                <a:latin typeface="Times New Roman" charset="0"/>
                <a:ea typeface="Times New Roman" charset="0"/>
                <a:cs typeface="Times New Roman" charset="0"/>
              </a:rPr>
              <a:t>SElemType</a:t>
            </a: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   *top;     //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栈顶指针</a:t>
            </a:r>
          </a:p>
          <a:p>
            <a:pPr eaLnBrk="1" hangingPunct="1">
              <a:buFontTx/>
              <a:buNone/>
            </a:pPr>
            <a:r>
              <a:rPr lang="zh-CN" altLang="en-US" sz="2800" b="0" dirty="0" smtClean="0">
                <a:latin typeface="Times New Roman" charset="0"/>
                <a:ea typeface="Times New Roman" charset="0"/>
                <a:cs typeface="Times New Roman" charset="0"/>
              </a:rPr>
              <a:t>      </a:t>
            </a:r>
            <a:r>
              <a:rPr lang="en-US" altLang="zh-CN" sz="2800" b="0" dirty="0" err="1" smtClean="0">
                <a:latin typeface="Times New Roman" charset="0"/>
                <a:ea typeface="Times New Roman" charset="0"/>
                <a:cs typeface="Times New Roman" charset="0"/>
              </a:rPr>
              <a:t>int</a:t>
            </a: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0" dirty="0" err="1" smtClean="0">
                <a:latin typeface="Times New Roman" charset="0"/>
                <a:ea typeface="Times New Roman" charset="0"/>
                <a:cs typeface="Times New Roman" charset="0"/>
              </a:rPr>
              <a:t>stacksize</a:t>
            </a: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;    //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当前栈的存储空间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以元素为单位</a:t>
            </a:r>
          </a:p>
          <a:p>
            <a:pPr eaLnBrk="1" hangingPunct="1">
              <a:buFontTx/>
              <a:buNone/>
            </a:pP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}</a:t>
            </a:r>
            <a:r>
              <a:rPr lang="en-US" altLang="zh-CN" sz="2800" b="0" dirty="0" err="1" smtClean="0">
                <a:latin typeface="Times New Roman" charset="0"/>
                <a:ea typeface="Times New Roman" charset="0"/>
                <a:cs typeface="Times New Roman" charset="0"/>
              </a:rPr>
              <a:t>SqStack</a:t>
            </a: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pPr eaLnBrk="1" hangingPunct="1">
              <a:buFontTx/>
              <a:buNone/>
            </a:pPr>
            <a:endParaRPr lang="en-US" altLang="zh-CN" sz="2800" b="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buFontTx/>
              <a:buNone/>
            </a:pPr>
            <a:endParaRPr lang="en-US" altLang="zh-CN" sz="28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5740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9774" y="458147"/>
            <a:ext cx="7772400" cy="5275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/>
              <a:t>栈的顺序存储表示</a:t>
            </a: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1667473" y="4963987"/>
            <a:ext cx="86889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dirty="0"/>
              <a:t>空栈</a:t>
            </a:r>
            <a:r>
              <a:rPr lang="en-US" altLang="zh-CN" sz="2800" dirty="0"/>
              <a:t>:</a:t>
            </a:r>
            <a:r>
              <a:rPr lang="en-US" altLang="zh-CN" sz="2800" dirty="0" err="1">
                <a:solidFill>
                  <a:srgbClr val="C00000"/>
                </a:solidFill>
              </a:rPr>
              <a:t>S.base</a:t>
            </a:r>
            <a:r>
              <a:rPr lang="en-US" altLang="zh-CN" sz="2800" dirty="0">
                <a:solidFill>
                  <a:srgbClr val="C00000"/>
                </a:solidFill>
              </a:rPr>
              <a:t>==</a:t>
            </a:r>
            <a:r>
              <a:rPr lang="en-US" altLang="zh-CN" sz="2800" dirty="0" err="1" smtClean="0">
                <a:solidFill>
                  <a:srgbClr val="C00000"/>
                </a:solidFill>
              </a:rPr>
              <a:t>S.top</a:t>
            </a:r>
            <a:r>
              <a:rPr lang="zh-CN" altLang="en-US" sz="2800" dirty="0" smtClean="0">
                <a:solidFill>
                  <a:srgbClr val="C00000"/>
                </a:solidFill>
              </a:rPr>
              <a:t>     （</a:t>
            </a:r>
            <a:r>
              <a:rPr lang="en-US" altLang="zh-CN" sz="2800" dirty="0" smtClean="0">
                <a:solidFill>
                  <a:srgbClr val="C00000"/>
                </a:solidFill>
              </a:rPr>
              <a:t>S</a:t>
            </a:r>
            <a:r>
              <a:rPr lang="zh-CN" altLang="en-US" sz="2800" dirty="0" smtClean="0">
                <a:solidFill>
                  <a:srgbClr val="C00000"/>
                </a:solidFill>
              </a:rPr>
              <a:t>为</a:t>
            </a:r>
            <a:r>
              <a:rPr lang="en-US" altLang="zh-CN" sz="2800" b="0" dirty="0" err="1">
                <a:ea typeface="Times New Roman" charset="0"/>
                <a:cs typeface="Times New Roman" charset="0"/>
              </a:rPr>
              <a:t>SqStack</a:t>
            </a:r>
            <a:r>
              <a:rPr lang="en-US" altLang="zh-CN" sz="2800" b="0" dirty="0">
                <a:ea typeface="Times New Roman" charset="0"/>
                <a:cs typeface="Times New Roman" charset="0"/>
              </a:rPr>
              <a:t> </a:t>
            </a:r>
            <a:r>
              <a:rPr lang="zh-CN" altLang="en-US" sz="2800" b="0" dirty="0" smtClean="0">
                <a:ea typeface="Times New Roman" charset="0"/>
                <a:cs typeface="Times New Roman" charset="0"/>
              </a:rPr>
              <a:t>类型的变量</a:t>
            </a:r>
            <a:r>
              <a:rPr lang="zh-CN" altLang="en-US" sz="2800" dirty="0" smtClean="0">
                <a:solidFill>
                  <a:srgbClr val="C00000"/>
                </a:solidFill>
              </a:rPr>
              <a:t>）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sp>
        <p:nvSpPr>
          <p:cNvPr id="137221" name="Text Box 5"/>
          <p:cNvSpPr txBox="1">
            <a:spLocks noChangeArrowheads="1"/>
          </p:cNvSpPr>
          <p:nvPr/>
        </p:nvSpPr>
        <p:spPr bwMode="auto">
          <a:xfrm>
            <a:off x="1696621" y="5613518"/>
            <a:ext cx="86598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sz="2800" dirty="0"/>
              <a:t>满栈</a:t>
            </a:r>
            <a:r>
              <a:rPr lang="en-US" altLang="zh-CN" sz="2800" dirty="0"/>
              <a:t>:</a:t>
            </a:r>
            <a:r>
              <a:rPr lang="en-US" altLang="zh-CN" sz="2800" dirty="0" err="1">
                <a:solidFill>
                  <a:srgbClr val="C00000"/>
                </a:solidFill>
              </a:rPr>
              <a:t>S.top-S.base</a:t>
            </a:r>
            <a:r>
              <a:rPr lang="en-US" altLang="zh-CN" sz="2800" dirty="0">
                <a:solidFill>
                  <a:srgbClr val="C00000"/>
                </a:solidFill>
              </a:rPr>
              <a:t>==</a:t>
            </a:r>
            <a:r>
              <a:rPr lang="en-US" altLang="zh-CN" sz="2800" dirty="0" err="1">
                <a:solidFill>
                  <a:srgbClr val="C00000"/>
                </a:solidFill>
              </a:rPr>
              <a:t>S.stacksize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4351367" y="1512160"/>
            <a:ext cx="1675160" cy="2424222"/>
            <a:chOff x="4351367" y="1512160"/>
            <a:chExt cx="1675160" cy="2424222"/>
          </a:xfrm>
        </p:grpSpPr>
        <p:cxnSp>
          <p:nvCxnSpPr>
            <p:cNvPr id="27" name="直线箭头连接符 26"/>
            <p:cNvCxnSpPr/>
            <p:nvPr/>
          </p:nvCxnSpPr>
          <p:spPr bwMode="auto">
            <a:xfrm>
              <a:off x="4351367" y="3324765"/>
              <a:ext cx="64126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grpSp>
          <p:nvGrpSpPr>
            <p:cNvPr id="5" name="组 4"/>
            <p:cNvGrpSpPr/>
            <p:nvPr/>
          </p:nvGrpSpPr>
          <p:grpSpPr>
            <a:xfrm>
              <a:off x="4351367" y="1512160"/>
              <a:ext cx="1675160" cy="2424222"/>
              <a:chOff x="4351367" y="1512160"/>
              <a:chExt cx="1675160" cy="2424222"/>
            </a:xfrm>
          </p:grpSpPr>
          <p:grpSp>
            <p:nvGrpSpPr>
              <p:cNvPr id="18" name="组 17"/>
              <p:cNvGrpSpPr/>
              <p:nvPr/>
            </p:nvGrpSpPr>
            <p:grpSpPr>
              <a:xfrm>
                <a:off x="4992634" y="1512160"/>
                <a:ext cx="1033893" cy="2424222"/>
                <a:chOff x="10485911" y="2735644"/>
                <a:chExt cx="1033893" cy="2424222"/>
              </a:xfrm>
            </p:grpSpPr>
            <p:grpSp>
              <p:nvGrpSpPr>
                <p:cNvPr id="21" name="Group 6"/>
                <p:cNvGrpSpPr>
                  <a:grpSpLocks/>
                </p:cNvGrpSpPr>
                <p:nvPr/>
              </p:nvGrpSpPr>
              <p:grpSpPr bwMode="auto">
                <a:xfrm>
                  <a:off x="10485911" y="2735644"/>
                  <a:ext cx="1033893" cy="1938917"/>
                  <a:chOff x="3744" y="2376"/>
                  <a:chExt cx="1488" cy="1347"/>
                </a:xfrm>
              </p:grpSpPr>
              <p:sp>
                <p:nvSpPr>
                  <p:cNvPr id="2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3360"/>
                    <a:ext cx="1488" cy="363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2800">
                        <a:ea typeface="楷体_GB2312" charset="0"/>
                      </a:rPr>
                      <a:t>A</a:t>
                    </a:r>
                    <a:endParaRPr lang="en-US" altLang="zh-CN" sz="2800" dirty="0">
                      <a:ea typeface="楷体_GB2312" charset="0"/>
                    </a:endParaRPr>
                  </a:p>
                </p:txBody>
              </p:sp>
              <p:sp>
                <p:nvSpPr>
                  <p:cNvPr id="24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3027"/>
                    <a:ext cx="1488" cy="363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2800" dirty="0">
                        <a:ea typeface="楷体_GB2312" charset="0"/>
                      </a:rPr>
                      <a:t>B</a:t>
                    </a:r>
                  </a:p>
                </p:txBody>
              </p:sp>
              <p:sp>
                <p:nvSpPr>
                  <p:cNvPr id="25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2672"/>
                    <a:ext cx="1488" cy="363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endParaRPr lang="en-US" altLang="zh-CN" sz="2800" dirty="0">
                      <a:ea typeface="楷体_GB2312" charset="0"/>
                    </a:endParaRPr>
                  </a:p>
                </p:txBody>
              </p:sp>
              <p:sp>
                <p:nvSpPr>
                  <p:cNvPr id="26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2376"/>
                    <a:ext cx="1488" cy="363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endParaRPr lang="en-US" altLang="zh-CN" sz="2800" dirty="0">
                      <a:ea typeface="楷体_GB2312" charset="0"/>
                    </a:endParaRPr>
                  </a:p>
                </p:txBody>
              </p:sp>
            </p:grpSp>
            <p:sp>
              <p:nvSpPr>
                <p:cNvPr id="22" name="矩形 21"/>
                <p:cNvSpPr/>
                <p:nvPr/>
              </p:nvSpPr>
              <p:spPr>
                <a:xfrm>
                  <a:off x="10756635" y="4790534"/>
                  <a:ext cx="41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kern="0" dirty="0">
                      <a:solidFill>
                        <a:srgbClr val="C00000"/>
                      </a:solidFill>
                      <a:latin typeface="SimSun" charset="-122"/>
                      <a:ea typeface="SimSun" charset="-122"/>
                      <a:cs typeface="SimSun" charset="-122"/>
                    </a:rPr>
                    <a:t>栈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8" name="矩形 27"/>
              <p:cNvSpPr/>
              <p:nvPr/>
            </p:nvSpPr>
            <p:spPr>
              <a:xfrm>
                <a:off x="4397599" y="2949445"/>
                <a:ext cx="595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base</a:t>
                </a:r>
                <a:endParaRPr lang="zh-CN" altLang="en-US" dirty="0"/>
              </a:p>
            </p:txBody>
          </p:sp>
          <p:cxnSp>
            <p:nvCxnSpPr>
              <p:cNvPr id="29" name="直线箭头连接符 28"/>
              <p:cNvCxnSpPr/>
              <p:nvPr/>
            </p:nvCxnSpPr>
            <p:spPr bwMode="auto">
              <a:xfrm>
                <a:off x="4351367" y="2313562"/>
                <a:ext cx="64126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sp>
            <p:nvSpPr>
              <p:cNvPr id="30" name="矩形 29"/>
              <p:cNvSpPr/>
              <p:nvPr/>
            </p:nvSpPr>
            <p:spPr>
              <a:xfrm>
                <a:off x="4397599" y="1938242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top</a:t>
                </a:r>
                <a:endParaRPr lang="zh-CN" altLang="en-US" dirty="0"/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7357013" y="1512160"/>
            <a:ext cx="1675161" cy="2375063"/>
            <a:chOff x="7357013" y="1512160"/>
            <a:chExt cx="1675161" cy="2375063"/>
          </a:xfrm>
        </p:grpSpPr>
        <p:cxnSp>
          <p:nvCxnSpPr>
            <p:cNvPr id="38" name="直线箭头连接符 37"/>
            <p:cNvCxnSpPr/>
            <p:nvPr/>
          </p:nvCxnSpPr>
          <p:spPr bwMode="auto">
            <a:xfrm>
              <a:off x="7357014" y="3438876"/>
              <a:ext cx="64126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grpSp>
          <p:nvGrpSpPr>
            <p:cNvPr id="6" name="组 5"/>
            <p:cNvGrpSpPr/>
            <p:nvPr/>
          </p:nvGrpSpPr>
          <p:grpSpPr>
            <a:xfrm>
              <a:off x="7357013" y="1512160"/>
              <a:ext cx="1675161" cy="2375063"/>
              <a:chOff x="7357013" y="1512160"/>
              <a:chExt cx="1675161" cy="2375063"/>
            </a:xfrm>
          </p:grpSpPr>
          <p:cxnSp>
            <p:nvCxnSpPr>
              <p:cNvPr id="40" name="直线箭头连接符 39"/>
              <p:cNvCxnSpPr/>
              <p:nvPr/>
            </p:nvCxnSpPr>
            <p:spPr bwMode="auto">
              <a:xfrm>
                <a:off x="7357013" y="3145130"/>
                <a:ext cx="64126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grpSp>
            <p:nvGrpSpPr>
              <p:cNvPr id="2" name="组 1"/>
              <p:cNvGrpSpPr/>
              <p:nvPr/>
            </p:nvGrpSpPr>
            <p:grpSpPr>
              <a:xfrm>
                <a:off x="7403246" y="1512160"/>
                <a:ext cx="1628928" cy="2375063"/>
                <a:chOff x="7403246" y="1512160"/>
                <a:chExt cx="1628928" cy="2375063"/>
              </a:xfrm>
            </p:grpSpPr>
            <p:grpSp>
              <p:nvGrpSpPr>
                <p:cNvPr id="31" name="组 30"/>
                <p:cNvGrpSpPr/>
                <p:nvPr/>
              </p:nvGrpSpPr>
              <p:grpSpPr>
                <a:xfrm>
                  <a:off x="7998281" y="1512160"/>
                  <a:ext cx="1033893" cy="2375063"/>
                  <a:chOff x="10485911" y="2735644"/>
                  <a:chExt cx="1033893" cy="2375063"/>
                </a:xfrm>
              </p:grpSpPr>
              <p:grpSp>
                <p:nvGrpSpPr>
                  <p:cNvPr id="32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10485911" y="2735644"/>
                    <a:ext cx="1033893" cy="1938917"/>
                    <a:chOff x="3744" y="2376"/>
                    <a:chExt cx="1488" cy="1347"/>
                  </a:xfrm>
                </p:grpSpPr>
                <p:sp>
                  <p:nvSpPr>
                    <p:cNvPr id="34" name="Text Box 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44" y="3360"/>
                      <a:ext cx="1488" cy="3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50000"/>
                        </a:spcBef>
                      </a:pPr>
                      <a:endParaRPr lang="en-US" altLang="zh-CN" sz="2800" dirty="0">
                        <a:ea typeface="楷体_GB2312" charset="0"/>
                      </a:endParaRPr>
                    </a:p>
                  </p:txBody>
                </p:sp>
                <p:sp>
                  <p:nvSpPr>
                    <p:cNvPr id="35" name="Text Box 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44" y="3027"/>
                      <a:ext cx="1488" cy="3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50000"/>
                        </a:spcBef>
                      </a:pPr>
                      <a:endParaRPr lang="en-US" altLang="zh-CN" sz="2800" dirty="0">
                        <a:ea typeface="楷体_GB2312" charset="0"/>
                      </a:endParaRPr>
                    </a:p>
                  </p:txBody>
                </p:sp>
                <p:sp>
                  <p:nvSpPr>
                    <p:cNvPr id="36" name="Text Box 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44" y="2672"/>
                      <a:ext cx="1488" cy="3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50000"/>
                        </a:spcBef>
                      </a:pPr>
                      <a:endParaRPr lang="en-US" altLang="zh-CN" sz="2800" dirty="0">
                        <a:ea typeface="楷体_GB2312" charset="0"/>
                      </a:endParaRPr>
                    </a:p>
                  </p:txBody>
                </p:sp>
                <p:sp>
                  <p:nvSpPr>
                    <p:cNvPr id="37" name="Text Box 1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44" y="2376"/>
                      <a:ext cx="1488" cy="3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50000"/>
                        </a:spcBef>
                      </a:pPr>
                      <a:endParaRPr lang="en-US" altLang="zh-CN" sz="2800" dirty="0">
                        <a:ea typeface="楷体_GB2312" charset="0"/>
                      </a:endParaRPr>
                    </a:p>
                  </p:txBody>
                </p:sp>
              </p:grpSp>
              <p:sp>
                <p:nvSpPr>
                  <p:cNvPr id="33" name="矩形 32"/>
                  <p:cNvSpPr/>
                  <p:nvPr/>
                </p:nvSpPr>
                <p:spPr>
                  <a:xfrm>
                    <a:off x="10795108" y="4741375"/>
                    <a:ext cx="64633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b="1" kern="0" dirty="0">
                        <a:solidFill>
                          <a:srgbClr val="C00000"/>
                        </a:solidFill>
                        <a:latin typeface="SimSun" charset="-122"/>
                        <a:ea typeface="SimSun" charset="-122"/>
                        <a:cs typeface="SimSun" charset="-122"/>
                      </a:rPr>
                      <a:t>空栈</a:t>
                    </a:r>
                    <a:endParaRPr lang="zh-CN" altLang="en-US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39" name="矩形 38"/>
                <p:cNvSpPr/>
                <p:nvPr/>
              </p:nvSpPr>
              <p:spPr>
                <a:xfrm>
                  <a:off x="7403246" y="3127382"/>
                  <a:ext cx="5950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latin typeface="Times New Roman" charset="0"/>
                      <a:ea typeface="Times New Roman" charset="0"/>
                      <a:cs typeface="Times New Roman" charset="0"/>
                    </a:rPr>
                    <a:t>base</a:t>
                  </a:r>
                  <a:endParaRPr lang="zh-CN" altLang="en-US" dirty="0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7403718" y="2787480"/>
                  <a:ext cx="4796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Times New Roman" charset="0"/>
                      <a:ea typeface="Times New Roman" charset="0"/>
                      <a:cs typeface="Times New Roman" charset="0"/>
                    </a:rPr>
                    <a:t>top</a:t>
                  </a:r>
                  <a:endParaRPr lang="zh-CN" altLang="en-US" dirty="0"/>
                </a:p>
              </p:txBody>
            </p:sp>
          </p:grpSp>
        </p:grpSp>
      </p:grpSp>
      <p:grpSp>
        <p:nvGrpSpPr>
          <p:cNvPr id="45" name="组 44"/>
          <p:cNvGrpSpPr/>
          <p:nvPr/>
        </p:nvGrpSpPr>
        <p:grpSpPr>
          <a:xfrm>
            <a:off x="1414433" y="1065098"/>
            <a:ext cx="1721392" cy="2913583"/>
            <a:chOff x="1414433" y="1065098"/>
            <a:chExt cx="1721392" cy="2913583"/>
          </a:xfrm>
        </p:grpSpPr>
        <p:sp>
          <p:nvSpPr>
            <p:cNvPr id="20" name="矩形 19"/>
            <p:cNvSpPr/>
            <p:nvPr/>
          </p:nvSpPr>
          <p:spPr>
            <a:xfrm>
              <a:off x="1460665" y="1065098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top</a:t>
              </a:r>
              <a:endParaRPr lang="zh-CN" altLang="en-US" dirty="0"/>
            </a:p>
          </p:txBody>
        </p:sp>
        <p:grpSp>
          <p:nvGrpSpPr>
            <p:cNvPr id="10" name="组 9"/>
            <p:cNvGrpSpPr/>
            <p:nvPr/>
          </p:nvGrpSpPr>
          <p:grpSpPr>
            <a:xfrm>
              <a:off x="1414433" y="1440418"/>
              <a:ext cx="1721392" cy="2538263"/>
              <a:chOff x="1414433" y="1440418"/>
              <a:chExt cx="1721392" cy="2538263"/>
            </a:xfrm>
          </p:grpSpPr>
          <p:grpSp>
            <p:nvGrpSpPr>
              <p:cNvPr id="9" name="Group 6"/>
              <p:cNvGrpSpPr>
                <a:grpSpLocks/>
              </p:cNvGrpSpPr>
              <p:nvPr/>
            </p:nvGrpSpPr>
            <p:grpSpPr bwMode="auto">
              <a:xfrm>
                <a:off x="2101932" y="1557797"/>
                <a:ext cx="1033893" cy="1938917"/>
                <a:chOff x="3744" y="2376"/>
                <a:chExt cx="1488" cy="1347"/>
              </a:xfrm>
            </p:grpSpPr>
            <p:sp>
              <p:nvSpPr>
                <p:cNvPr id="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744" y="3360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>
                      <a:ea typeface="楷体_GB2312" charset="0"/>
                    </a:rPr>
                    <a:t>A</a:t>
                  </a:r>
                  <a:endParaRPr lang="en-US" altLang="zh-CN" sz="2800" dirty="0">
                    <a:ea typeface="楷体_GB2312" charset="0"/>
                  </a:endParaRPr>
                </a:p>
              </p:txBody>
            </p:sp>
            <p:sp>
              <p:nvSpPr>
                <p:cNvPr id="1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744" y="3027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 dirty="0">
                      <a:ea typeface="楷体_GB2312" charset="0"/>
                    </a:rPr>
                    <a:t>B</a:t>
                  </a:r>
                </a:p>
              </p:txBody>
            </p:sp>
            <p:sp>
              <p:nvSpPr>
                <p:cNvPr id="1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744" y="2672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 dirty="0">
                      <a:ea typeface="楷体_GB2312" charset="0"/>
                    </a:rPr>
                    <a:t>C</a:t>
                  </a:r>
                </a:p>
              </p:txBody>
            </p:sp>
            <p:sp>
              <p:nvSpPr>
                <p:cNvPr id="1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744" y="2376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</p:grpSp>
          <p:cxnSp>
            <p:nvCxnSpPr>
              <p:cNvPr id="3" name="直线箭头连接符 2"/>
              <p:cNvCxnSpPr/>
              <p:nvPr/>
            </p:nvCxnSpPr>
            <p:spPr bwMode="auto">
              <a:xfrm>
                <a:off x="1460665" y="3370402"/>
                <a:ext cx="64126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sp>
            <p:nvSpPr>
              <p:cNvPr id="4" name="矩形 3"/>
              <p:cNvSpPr/>
              <p:nvPr/>
            </p:nvSpPr>
            <p:spPr>
              <a:xfrm>
                <a:off x="1506897" y="2995082"/>
                <a:ext cx="595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latin typeface="Times New Roman" charset="0"/>
                    <a:ea typeface="Times New Roman" charset="0"/>
                    <a:cs typeface="Times New Roman" charset="0"/>
                  </a:rPr>
                  <a:t>base</a:t>
                </a:r>
                <a:endParaRPr lang="zh-CN" altLang="en-US" dirty="0"/>
              </a:p>
            </p:txBody>
          </p:sp>
          <p:cxnSp>
            <p:nvCxnSpPr>
              <p:cNvPr id="19" name="直线箭头连接符 18"/>
              <p:cNvCxnSpPr/>
              <p:nvPr/>
            </p:nvCxnSpPr>
            <p:spPr bwMode="auto">
              <a:xfrm>
                <a:off x="1414433" y="1440418"/>
                <a:ext cx="64126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sp>
            <p:nvSpPr>
              <p:cNvPr id="42" name="矩形 41"/>
              <p:cNvSpPr/>
              <p:nvPr/>
            </p:nvSpPr>
            <p:spPr>
              <a:xfrm>
                <a:off x="2411129" y="3609349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kern="0" dirty="0">
                    <a:solidFill>
                      <a:srgbClr val="C0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满栈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3" name="Text Box 9"/>
              <p:cNvSpPr txBox="1">
                <a:spLocks noChangeArrowheads="1"/>
              </p:cNvSpPr>
              <p:nvPr/>
            </p:nvSpPr>
            <p:spPr bwMode="auto">
              <a:xfrm>
                <a:off x="2101931" y="1553101"/>
                <a:ext cx="1033893" cy="5225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dirty="0">
                    <a:ea typeface="楷体_GB2312" charset="0"/>
                  </a:rPr>
                  <a:t>D</a:t>
                </a:r>
              </a:p>
            </p:txBody>
          </p:sp>
        </p:grpSp>
      </p:grp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1667474" y="4262574"/>
            <a:ext cx="6957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sz="2800" dirty="0"/>
              <a:t>栈顶指针</a:t>
            </a:r>
            <a:r>
              <a:rPr lang="en-US" altLang="zh-CN" sz="2800" dirty="0">
                <a:solidFill>
                  <a:srgbClr val="C00000"/>
                </a:solidFill>
              </a:rPr>
              <a:t>top</a:t>
            </a:r>
            <a:r>
              <a:rPr lang="zh-CN" altLang="en-US" sz="2800" dirty="0"/>
              <a:t>始终在</a:t>
            </a:r>
            <a:r>
              <a:rPr lang="zh-CN" altLang="en-US" sz="2800" dirty="0">
                <a:solidFill>
                  <a:srgbClr val="C00000"/>
                </a:solidFill>
              </a:rPr>
              <a:t>栈顶元素</a:t>
            </a:r>
            <a:r>
              <a:rPr lang="zh-CN" altLang="en-US" sz="2800" dirty="0"/>
              <a:t>的</a:t>
            </a:r>
            <a:r>
              <a:rPr lang="zh-CN" altLang="en-US" sz="2800" dirty="0">
                <a:solidFill>
                  <a:srgbClr val="C00000"/>
                </a:solidFill>
              </a:rPr>
              <a:t>下一个位置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9267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7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7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build="p" autoUpdateAnimBg="0"/>
      <p:bldP spid="137221" grpId="0" build="p" autoUpdateAnimBg="0"/>
      <p:bldP spid="44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栈的初始化操作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68425" y="1398044"/>
            <a:ext cx="9007475" cy="539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/>
              <a:t> </a:t>
            </a:r>
            <a:r>
              <a:rPr lang="en-US" altLang="zh-CN" sz="3200" b="1" dirty="0"/>
              <a:t>Status</a:t>
            </a:r>
            <a:r>
              <a:rPr lang="en-US" altLang="zh-CN" sz="3200" dirty="0"/>
              <a:t> </a:t>
            </a:r>
            <a:r>
              <a:rPr lang="en-US" altLang="zh-CN" sz="3200" dirty="0" err="1"/>
              <a:t>InitStack</a:t>
            </a:r>
            <a:r>
              <a:rPr lang="en-US" altLang="zh-CN" sz="3200" dirty="0"/>
              <a:t> (</a:t>
            </a:r>
            <a:r>
              <a:rPr lang="en-US" altLang="zh-CN" sz="3200" dirty="0" err="1"/>
              <a:t>SqStack</a:t>
            </a:r>
            <a:r>
              <a:rPr lang="en-US" altLang="zh-CN" sz="3200" dirty="0"/>
              <a:t> </a:t>
            </a:r>
            <a:r>
              <a:rPr lang="en-US" altLang="zh-CN" sz="3200" b="1" dirty="0"/>
              <a:t>&amp;</a:t>
            </a:r>
            <a:r>
              <a:rPr lang="en-US" altLang="zh-CN" sz="3200" dirty="0"/>
              <a:t>S)</a:t>
            </a:r>
            <a:r>
              <a:rPr lang="en-US" altLang="zh-CN" sz="3200" b="1" dirty="0"/>
              <a:t>{</a:t>
            </a:r>
            <a:r>
              <a:rPr lang="en-US" altLang="zh-CN" sz="2800" dirty="0"/>
              <a:t>//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构造一个空栈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S</a:t>
            </a:r>
          </a:p>
          <a:p>
            <a:pPr>
              <a:lnSpc>
                <a:spcPct val="120000"/>
              </a:lnSpc>
            </a:pPr>
            <a:r>
              <a:rPr lang="en-US" altLang="zh-CN" sz="3200" dirty="0"/>
              <a:t>  </a:t>
            </a:r>
            <a:r>
              <a:rPr lang="en-US" altLang="zh-CN" sz="3200" dirty="0" err="1"/>
              <a:t>S.base</a:t>
            </a:r>
            <a:r>
              <a:rPr lang="en-US" altLang="zh-CN" sz="3200" dirty="0" smtClean="0"/>
              <a:t>=(</a:t>
            </a:r>
            <a:r>
              <a:rPr lang="en-US" altLang="zh-CN" sz="2800" dirty="0" err="1">
                <a:ea typeface="Times New Roman" charset="0"/>
                <a:cs typeface="Times New Roman" charset="0"/>
              </a:rPr>
              <a:t>S</a:t>
            </a:r>
            <a:r>
              <a:rPr lang="en-US" altLang="zh-CN" sz="2800" dirty="0" err="1" smtClean="0"/>
              <a:t>ElemType</a:t>
            </a:r>
            <a:r>
              <a:rPr lang="en-US" altLang="zh-CN" sz="2800" dirty="0"/>
              <a:t>*)</a:t>
            </a:r>
            <a:r>
              <a:rPr lang="en-US" altLang="zh-CN" sz="2800" b="1" dirty="0" err="1"/>
              <a:t>malloc</a:t>
            </a:r>
            <a:endParaRPr lang="en-US" altLang="zh-CN" sz="2800" b="1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               </a:t>
            </a:r>
            <a:r>
              <a:rPr lang="en-US" altLang="zh-CN" sz="3200" dirty="0"/>
              <a:t>(</a:t>
            </a:r>
            <a:r>
              <a:rPr lang="en-US" altLang="zh-CN" sz="2800" dirty="0" smtClean="0"/>
              <a:t>STACK_INIT_SIZE*</a:t>
            </a:r>
            <a:r>
              <a:rPr lang="en-US" altLang="zh-CN" sz="3200" b="1" dirty="0" err="1" smtClean="0"/>
              <a:t>sizeof</a:t>
            </a:r>
            <a:r>
              <a:rPr lang="en-US" altLang="zh-CN" sz="3200" dirty="0" smtClean="0"/>
              <a:t>(</a:t>
            </a:r>
            <a:r>
              <a:rPr lang="en-US" altLang="zh-CN" sz="3200" dirty="0" err="1">
                <a:ea typeface="Times New Roman" charset="0"/>
                <a:cs typeface="Times New Roman" charset="0"/>
              </a:rPr>
              <a:t>S</a:t>
            </a:r>
            <a:r>
              <a:rPr lang="en-US" altLang="zh-CN" sz="3200" dirty="0" err="1" smtClean="0"/>
              <a:t>ElemType</a:t>
            </a:r>
            <a:r>
              <a:rPr lang="en-US" altLang="zh-CN" sz="3200" dirty="0"/>
              <a:t>));</a:t>
            </a:r>
          </a:p>
          <a:p>
            <a:pPr>
              <a:lnSpc>
                <a:spcPct val="120000"/>
              </a:lnSpc>
            </a:pPr>
            <a:r>
              <a:rPr lang="en-US" altLang="zh-CN" sz="3200" dirty="0"/>
              <a:t>   </a:t>
            </a:r>
            <a:r>
              <a:rPr lang="en-US" altLang="zh-CN" sz="3200" b="1" dirty="0"/>
              <a:t>if</a:t>
            </a:r>
            <a:r>
              <a:rPr lang="en-US" altLang="zh-CN" sz="3200" dirty="0"/>
              <a:t> (</a:t>
            </a:r>
            <a:r>
              <a:rPr lang="en-US" altLang="zh-CN" sz="3200" b="1" dirty="0"/>
              <a:t>!</a:t>
            </a:r>
            <a:r>
              <a:rPr lang="en-US" altLang="zh-CN" sz="3200" dirty="0" err="1"/>
              <a:t>S.base</a:t>
            </a:r>
            <a:r>
              <a:rPr lang="en-US" altLang="zh-CN" sz="3200" dirty="0"/>
              <a:t>) </a:t>
            </a:r>
            <a:r>
              <a:rPr lang="en-US" altLang="zh-CN" sz="3200" b="1" dirty="0"/>
              <a:t>exit </a:t>
            </a:r>
            <a:r>
              <a:rPr lang="en-US" altLang="zh-CN" sz="3200" dirty="0"/>
              <a:t>(OVERFLOW); </a:t>
            </a:r>
            <a:r>
              <a:rPr lang="en-US" altLang="zh-CN" dirty="0"/>
              <a:t>//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存储分配失败</a:t>
            </a:r>
            <a:endParaRPr lang="zh-CN" altLang="en-US" sz="3200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/>
              <a:t>   </a:t>
            </a:r>
            <a:r>
              <a:rPr lang="en-US" altLang="zh-CN" sz="3200" b="1" dirty="0" err="1">
                <a:solidFill>
                  <a:srgbClr val="800000"/>
                </a:solidFill>
              </a:rPr>
              <a:t>S.top</a:t>
            </a:r>
            <a:r>
              <a:rPr lang="en-US" altLang="zh-CN" sz="3200" b="1" dirty="0">
                <a:solidFill>
                  <a:srgbClr val="800000"/>
                </a:solidFill>
              </a:rPr>
              <a:t> = </a:t>
            </a:r>
            <a:r>
              <a:rPr lang="en-US" altLang="zh-CN" sz="3200" b="1" dirty="0" err="1">
                <a:solidFill>
                  <a:srgbClr val="800000"/>
                </a:solidFill>
              </a:rPr>
              <a:t>S.base</a:t>
            </a:r>
            <a:r>
              <a:rPr lang="en-US" altLang="zh-CN" sz="3200" dirty="0"/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3200" dirty="0"/>
              <a:t>   </a:t>
            </a:r>
            <a:r>
              <a:rPr lang="en-US" altLang="zh-CN" sz="3200" dirty="0" err="1"/>
              <a:t>S.stacksize</a:t>
            </a:r>
            <a:r>
              <a:rPr lang="en-US" altLang="zh-CN" sz="3200" dirty="0"/>
              <a:t> = STACK_INIT_SIZE;</a:t>
            </a:r>
          </a:p>
          <a:p>
            <a:pPr>
              <a:lnSpc>
                <a:spcPct val="120000"/>
              </a:lnSpc>
            </a:pPr>
            <a:r>
              <a:rPr lang="en-US" altLang="zh-CN" sz="3200" dirty="0"/>
              <a:t>   </a:t>
            </a:r>
            <a:r>
              <a:rPr lang="en-US" altLang="zh-CN" sz="3200" b="1" dirty="0"/>
              <a:t>return</a:t>
            </a:r>
            <a:r>
              <a:rPr lang="en-US" altLang="zh-CN" sz="3200" dirty="0"/>
              <a:t> OK;</a:t>
            </a:r>
          </a:p>
          <a:p>
            <a:r>
              <a:rPr lang="en-US" altLang="zh-CN" sz="3600" b="1" dirty="0"/>
              <a:t>}</a:t>
            </a:r>
          </a:p>
          <a:p>
            <a:pPr eaLnBrk="1" hangingPunct="1"/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77134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9774" y="458147"/>
            <a:ext cx="7772400" cy="5275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/>
              <a:t>返回栈顶元素</a:t>
            </a:r>
          </a:p>
        </p:txBody>
      </p:sp>
      <p:sp>
        <p:nvSpPr>
          <p:cNvPr id="137221" name="Text Box 5"/>
          <p:cNvSpPr txBox="1">
            <a:spLocks noChangeArrowheads="1"/>
          </p:cNvSpPr>
          <p:nvPr/>
        </p:nvSpPr>
        <p:spPr bwMode="auto">
          <a:xfrm>
            <a:off x="1378913" y="5242365"/>
            <a:ext cx="865981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sz="2800" dirty="0"/>
              <a:t>比如：情况</a:t>
            </a:r>
            <a:r>
              <a:rPr lang="en-US" altLang="zh-CN" sz="2800" dirty="0"/>
              <a:t>a</a:t>
            </a:r>
            <a:r>
              <a:rPr lang="zh-CN" altLang="en-US" sz="2800" dirty="0"/>
              <a:t>中，栈顶元素是</a:t>
            </a:r>
            <a:r>
              <a:rPr lang="en-US" altLang="zh-CN" sz="2800" dirty="0"/>
              <a:t>D</a:t>
            </a:r>
            <a:r>
              <a:rPr lang="zh-CN" altLang="en-US" sz="2800" dirty="0"/>
              <a:t>，则</a:t>
            </a:r>
            <a:r>
              <a:rPr lang="en-US" altLang="zh-CN" sz="2800" dirty="0"/>
              <a:t> e=D</a:t>
            </a:r>
          </a:p>
          <a:p>
            <a:pPr eaLnBrk="1" hangingPunct="1"/>
            <a:r>
              <a:rPr lang="en-US" altLang="zh-CN" sz="2800" dirty="0"/>
              <a:t>            </a:t>
            </a:r>
            <a:r>
              <a:rPr lang="zh-CN" altLang="en-US" sz="2800" dirty="0"/>
              <a:t>情况</a:t>
            </a:r>
            <a:r>
              <a:rPr lang="en-US" altLang="zh-CN" sz="2800" dirty="0"/>
              <a:t>b</a:t>
            </a:r>
            <a:r>
              <a:rPr lang="zh-CN" altLang="en-US" sz="2800" dirty="0"/>
              <a:t>中，栈顶元素是</a:t>
            </a:r>
            <a:r>
              <a:rPr lang="en-US" altLang="zh-CN" sz="2800" dirty="0"/>
              <a:t>B</a:t>
            </a:r>
            <a:r>
              <a:rPr lang="zh-CN" altLang="en-US" sz="2800" dirty="0"/>
              <a:t>，则</a:t>
            </a:r>
            <a:r>
              <a:rPr lang="en-US" altLang="zh-CN" sz="2800" dirty="0"/>
              <a:t> e= B</a:t>
            </a:r>
          </a:p>
          <a:p>
            <a:pPr eaLnBrk="1" hangingPunct="1"/>
            <a:r>
              <a:rPr lang="en-US" altLang="zh-CN" sz="2800" dirty="0"/>
              <a:t>            </a:t>
            </a:r>
            <a:r>
              <a:rPr lang="zh-CN" altLang="en-US" sz="2800" dirty="0"/>
              <a:t>情况</a:t>
            </a:r>
            <a:r>
              <a:rPr lang="en-US" altLang="zh-CN" sz="2800" dirty="0"/>
              <a:t>c</a:t>
            </a:r>
            <a:r>
              <a:rPr lang="zh-CN" altLang="en-US" sz="2800" dirty="0"/>
              <a:t>中，栈为空，无栈顶元素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2101932" y="1557797"/>
            <a:ext cx="1033893" cy="1938917"/>
            <a:chOff x="3744" y="2376"/>
            <a:chExt cx="1488" cy="1347"/>
          </a:xfrm>
        </p:grpSpPr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744" y="3360"/>
              <a:ext cx="1488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>
                  <a:ea typeface="楷体_GB2312" charset="0"/>
                </a:rPr>
                <a:t>A</a:t>
              </a:r>
              <a:endParaRPr lang="en-US" altLang="zh-CN" sz="2800" dirty="0">
                <a:ea typeface="楷体_GB2312" charset="0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3744" y="3027"/>
              <a:ext cx="1488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dirty="0">
                  <a:ea typeface="楷体_GB2312" charset="0"/>
                </a:rPr>
                <a:t>B</a:t>
              </a: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3744" y="2672"/>
              <a:ext cx="1488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dirty="0">
                  <a:ea typeface="楷体_GB2312" charset="0"/>
                </a:rPr>
                <a:t>C</a:t>
              </a: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3744" y="2376"/>
              <a:ext cx="1488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zh-CN" sz="2800" dirty="0">
                <a:ea typeface="楷体_GB2312" charset="0"/>
              </a:endParaRPr>
            </a:p>
          </p:txBody>
        </p:sp>
      </p:grpSp>
      <p:cxnSp>
        <p:nvCxnSpPr>
          <p:cNvPr id="3" name="直线箭头连接符 2"/>
          <p:cNvCxnSpPr/>
          <p:nvPr/>
        </p:nvCxnSpPr>
        <p:spPr bwMode="auto">
          <a:xfrm>
            <a:off x="1460665" y="3370402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4" name="矩形 3"/>
          <p:cNvSpPr/>
          <p:nvPr/>
        </p:nvSpPr>
        <p:spPr>
          <a:xfrm>
            <a:off x="1506897" y="299508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charset="0"/>
                <a:ea typeface="Times New Roman" charset="0"/>
                <a:cs typeface="Times New Roman" charset="0"/>
              </a:rPr>
              <a:t>base</a:t>
            </a:r>
            <a:endParaRPr lang="zh-CN" altLang="en-US" dirty="0"/>
          </a:p>
        </p:txBody>
      </p:sp>
      <p:cxnSp>
        <p:nvCxnSpPr>
          <p:cNvPr id="19" name="直线箭头连接符 18"/>
          <p:cNvCxnSpPr/>
          <p:nvPr/>
        </p:nvCxnSpPr>
        <p:spPr bwMode="auto">
          <a:xfrm>
            <a:off x="1414433" y="1440418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1460665" y="106509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endParaRPr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4992634" y="1512160"/>
            <a:ext cx="1072338" cy="2440706"/>
            <a:chOff x="10485911" y="2735644"/>
            <a:chExt cx="1072338" cy="2440706"/>
          </a:xfrm>
        </p:grpSpPr>
        <p:grpSp>
          <p:nvGrpSpPr>
            <p:cNvPr id="21" name="Group 6"/>
            <p:cNvGrpSpPr>
              <a:grpSpLocks/>
            </p:cNvGrpSpPr>
            <p:nvPr/>
          </p:nvGrpSpPr>
          <p:grpSpPr bwMode="auto">
            <a:xfrm>
              <a:off x="10485911" y="2735644"/>
              <a:ext cx="1033893" cy="1938917"/>
              <a:chOff x="3744" y="2376"/>
              <a:chExt cx="1488" cy="1347"/>
            </a:xfrm>
          </p:grpSpPr>
          <p:sp>
            <p:nvSpPr>
              <p:cNvPr id="23" name="Text Box 7"/>
              <p:cNvSpPr txBox="1">
                <a:spLocks noChangeArrowheads="1"/>
              </p:cNvSpPr>
              <p:nvPr/>
            </p:nvSpPr>
            <p:spPr bwMode="auto">
              <a:xfrm>
                <a:off x="3744" y="3360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>
                    <a:ea typeface="楷体_GB2312" charset="0"/>
                  </a:rPr>
                  <a:t>A</a:t>
                </a: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24" name="Text Box 8"/>
              <p:cNvSpPr txBox="1">
                <a:spLocks noChangeArrowheads="1"/>
              </p:cNvSpPr>
              <p:nvPr/>
            </p:nvSpPr>
            <p:spPr bwMode="auto">
              <a:xfrm>
                <a:off x="3744" y="3027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dirty="0">
                    <a:ea typeface="楷体_GB2312" charset="0"/>
                  </a:rPr>
                  <a:t>B</a:t>
                </a:r>
              </a:p>
            </p:txBody>
          </p:sp>
          <p:sp>
            <p:nvSpPr>
              <p:cNvPr id="25" name="Text Box 9"/>
              <p:cNvSpPr txBox="1">
                <a:spLocks noChangeArrowheads="1"/>
              </p:cNvSpPr>
              <p:nvPr/>
            </p:nvSpPr>
            <p:spPr bwMode="auto">
              <a:xfrm>
                <a:off x="3744" y="2672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26" name="Text Box 10"/>
              <p:cNvSpPr txBox="1">
                <a:spLocks noChangeArrowheads="1"/>
              </p:cNvSpPr>
              <p:nvPr/>
            </p:nvSpPr>
            <p:spPr bwMode="auto">
              <a:xfrm>
                <a:off x="3744" y="2376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10565670" y="4807018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（</a:t>
              </a:r>
              <a:r>
                <a:rPr lang="en-US" altLang="zh-CN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b</a:t>
              </a:r>
              <a:r>
                <a:rPr lang="zh-CN" altLang="en-US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）栈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7" name="直线箭头连接符 26"/>
          <p:cNvCxnSpPr/>
          <p:nvPr/>
        </p:nvCxnSpPr>
        <p:spPr bwMode="auto">
          <a:xfrm>
            <a:off x="4351367" y="3324765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8" name="矩形 27"/>
          <p:cNvSpPr/>
          <p:nvPr/>
        </p:nvSpPr>
        <p:spPr>
          <a:xfrm>
            <a:off x="4397599" y="2949445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charset="0"/>
                <a:ea typeface="Times New Roman" charset="0"/>
                <a:cs typeface="Times New Roman" charset="0"/>
              </a:rPr>
              <a:t>base</a:t>
            </a:r>
            <a:endParaRPr lang="zh-CN" altLang="en-US" dirty="0"/>
          </a:p>
        </p:txBody>
      </p:sp>
      <p:cxnSp>
        <p:nvCxnSpPr>
          <p:cNvPr id="29" name="直线箭头连接符 28"/>
          <p:cNvCxnSpPr/>
          <p:nvPr/>
        </p:nvCxnSpPr>
        <p:spPr bwMode="auto">
          <a:xfrm>
            <a:off x="4351367" y="2313562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>
          <a:xfrm>
            <a:off x="4397599" y="19382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endParaRPr lang="zh-CN" altLang="en-US" dirty="0"/>
          </a:p>
        </p:txBody>
      </p:sp>
      <p:grpSp>
        <p:nvGrpSpPr>
          <p:cNvPr id="31" name="组 30"/>
          <p:cNvGrpSpPr/>
          <p:nvPr/>
        </p:nvGrpSpPr>
        <p:grpSpPr>
          <a:xfrm>
            <a:off x="7998280" y="1512160"/>
            <a:ext cx="1223412" cy="2476937"/>
            <a:chOff x="10485910" y="2735644"/>
            <a:chExt cx="1223412" cy="2476937"/>
          </a:xfrm>
        </p:grpSpPr>
        <p:grpSp>
          <p:nvGrpSpPr>
            <p:cNvPr id="32" name="Group 6"/>
            <p:cNvGrpSpPr>
              <a:grpSpLocks/>
            </p:cNvGrpSpPr>
            <p:nvPr/>
          </p:nvGrpSpPr>
          <p:grpSpPr bwMode="auto">
            <a:xfrm>
              <a:off x="10485911" y="2735644"/>
              <a:ext cx="1033893" cy="1938917"/>
              <a:chOff x="3744" y="2376"/>
              <a:chExt cx="1488" cy="1347"/>
            </a:xfrm>
          </p:grpSpPr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3744" y="3360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35" name="Text Box 8"/>
              <p:cNvSpPr txBox="1">
                <a:spLocks noChangeArrowheads="1"/>
              </p:cNvSpPr>
              <p:nvPr/>
            </p:nvSpPr>
            <p:spPr bwMode="auto">
              <a:xfrm>
                <a:off x="3744" y="3027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36" name="Text Box 9"/>
              <p:cNvSpPr txBox="1">
                <a:spLocks noChangeArrowheads="1"/>
              </p:cNvSpPr>
              <p:nvPr/>
            </p:nvSpPr>
            <p:spPr bwMode="auto">
              <a:xfrm>
                <a:off x="3744" y="2672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3744" y="2376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0485910" y="4843249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（</a:t>
              </a:r>
              <a:r>
                <a:rPr lang="en-US" altLang="zh-CN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c</a:t>
              </a:r>
              <a:r>
                <a:rPr lang="zh-CN" altLang="en-US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）空栈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38" name="直线箭头连接符 37"/>
          <p:cNvCxnSpPr/>
          <p:nvPr/>
        </p:nvCxnSpPr>
        <p:spPr bwMode="auto">
          <a:xfrm>
            <a:off x="7357014" y="3438876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9" name="矩形 38"/>
          <p:cNvSpPr/>
          <p:nvPr/>
        </p:nvSpPr>
        <p:spPr>
          <a:xfrm>
            <a:off x="7403246" y="312738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charset="0"/>
                <a:ea typeface="Times New Roman" charset="0"/>
                <a:cs typeface="Times New Roman" charset="0"/>
              </a:rPr>
              <a:t>base</a:t>
            </a:r>
            <a:endParaRPr lang="zh-CN" altLang="en-US" dirty="0"/>
          </a:p>
        </p:txBody>
      </p:sp>
      <p:cxnSp>
        <p:nvCxnSpPr>
          <p:cNvPr id="40" name="直线箭头连接符 39"/>
          <p:cNvCxnSpPr/>
          <p:nvPr/>
        </p:nvCxnSpPr>
        <p:spPr bwMode="auto">
          <a:xfrm>
            <a:off x="7357013" y="3145130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7403718" y="278748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2113929" y="364514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zh-CN" altLang="en-US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）满栈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2101931" y="1553101"/>
            <a:ext cx="1033893" cy="5225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dirty="0">
                <a:ea typeface="楷体_GB2312" charset="0"/>
              </a:rPr>
              <a:t>D</a:t>
            </a:r>
          </a:p>
        </p:txBody>
      </p:sp>
      <p:sp>
        <p:nvSpPr>
          <p:cNvPr id="2" name="矩形 1"/>
          <p:cNvSpPr/>
          <p:nvPr/>
        </p:nvSpPr>
        <p:spPr>
          <a:xfrm>
            <a:off x="1378913" y="4176401"/>
            <a:ext cx="7386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Status  </a:t>
            </a:r>
            <a:r>
              <a:rPr lang="en-US" altLang="zh-CN" sz="3200" kern="0" dirty="0" err="1">
                <a:latin typeface="Times New Roman" charset="0"/>
                <a:ea typeface="Times New Roman" charset="0"/>
                <a:cs typeface="Times New Roman" charset="0"/>
              </a:rPr>
              <a:t>GetTop</a:t>
            </a:r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3200" kern="0" dirty="0" err="1">
                <a:latin typeface="Times New Roman" charset="0"/>
                <a:ea typeface="Times New Roman" charset="0"/>
                <a:cs typeface="Times New Roman" charset="0"/>
              </a:rPr>
              <a:t>SqStack</a:t>
            </a:r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 s, </a:t>
            </a:r>
            <a:r>
              <a:rPr lang="en-US" altLang="zh-CN" sz="3200" kern="0" dirty="0" err="1">
                <a:latin typeface="Times New Roman" charset="0"/>
                <a:ea typeface="Times New Roman" charset="0"/>
                <a:cs typeface="Times New Roman" charset="0"/>
              </a:rPr>
              <a:t>SElemType</a:t>
            </a:r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 &amp;e);</a:t>
            </a:r>
          </a:p>
          <a:p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//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用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返回栈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中栈顶元素</a:t>
            </a:r>
            <a:endParaRPr lang="en-US" altLang="zh-CN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89647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7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1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1305484" y="3207979"/>
            <a:ext cx="8915400" cy="290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基本思想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  <a:p>
            <a:pPr marL="817200" indent="-457200" eaLnBrk="1" hangingPunct="1">
              <a:buClr>
                <a:schemeClr val="tx2"/>
              </a:buClr>
              <a:buSzPct val="75000"/>
              <a:buFont typeface="Wingdings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</a:rPr>
              <a:t>判断栈是否为空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60000" eaLnBrk="1" hangingPunct="1">
              <a:buClr>
                <a:schemeClr val="tx2"/>
              </a:buClr>
              <a:buSzPct val="75000"/>
            </a:pPr>
            <a:r>
              <a:rPr lang="zh-CN" altLang="en-US" sz="2800" dirty="0"/>
              <a:t>            若空，则返回</a:t>
            </a:r>
            <a:r>
              <a:rPr lang="en-US" altLang="zh-CN" sz="2800" dirty="0"/>
              <a:t>error</a:t>
            </a:r>
          </a:p>
          <a:p>
            <a:pPr marL="360000" eaLnBrk="1" hangingPunct="1">
              <a:buClr>
                <a:schemeClr val="tx2"/>
              </a:buClr>
              <a:buSzPct val="75000"/>
            </a:pPr>
            <a:r>
              <a:rPr lang="zh-CN" altLang="en-US" sz="2800" dirty="0"/>
              <a:t>            若栈不空，则执行下一步</a:t>
            </a:r>
            <a:endParaRPr lang="en-US" altLang="zh-CN" sz="2800" dirty="0"/>
          </a:p>
          <a:p>
            <a:pPr marL="817200" indent="-457200">
              <a:buClr>
                <a:schemeClr val="tx2"/>
              </a:buClr>
              <a:buSzPct val="75000"/>
              <a:buFont typeface="Wingdings" charset="2"/>
              <a:buChar char="n"/>
            </a:pPr>
            <a:r>
              <a:rPr lang="zh-CN" altLang="en-US" sz="2800" dirty="0"/>
              <a:t>找到栈顶元素</a:t>
            </a:r>
            <a:endParaRPr lang="en-US" altLang="zh-CN" sz="2800" dirty="0"/>
          </a:p>
          <a:p>
            <a:pPr marL="817200" indent="-457200">
              <a:buClr>
                <a:schemeClr val="tx2"/>
              </a:buClr>
              <a:buSzPct val="75000"/>
              <a:buFont typeface="Wingdings" charset="2"/>
              <a:buChar char="n"/>
            </a:pPr>
            <a:r>
              <a:rPr lang="zh-CN" altLang="en-US" sz="2800" dirty="0"/>
              <a:t>将栈顶元素赋值给</a:t>
            </a:r>
            <a:r>
              <a:rPr lang="en-US" altLang="zh-CN" sz="2800" dirty="0"/>
              <a:t>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9774" y="458147"/>
            <a:ext cx="7772400" cy="5275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/>
              <a:t>返回栈顶元素</a:t>
            </a:r>
          </a:p>
        </p:txBody>
      </p:sp>
      <p:sp>
        <p:nvSpPr>
          <p:cNvPr id="3" name="矩形 2"/>
          <p:cNvSpPr/>
          <p:nvPr/>
        </p:nvSpPr>
        <p:spPr>
          <a:xfrm>
            <a:off x="1259774" y="1477147"/>
            <a:ext cx="76014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Status  </a:t>
            </a:r>
            <a:r>
              <a:rPr lang="en-US" altLang="zh-CN" sz="3200" kern="0" dirty="0" err="1">
                <a:latin typeface="Times New Roman" charset="0"/>
                <a:ea typeface="Times New Roman" charset="0"/>
                <a:cs typeface="Times New Roman" charset="0"/>
              </a:rPr>
              <a:t>GetTop</a:t>
            </a:r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3200" kern="0" dirty="0" err="1">
                <a:latin typeface="Times New Roman" charset="0"/>
                <a:ea typeface="Times New Roman" charset="0"/>
                <a:cs typeface="Times New Roman" charset="0"/>
              </a:rPr>
              <a:t>SqStack</a:t>
            </a:r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 s, </a:t>
            </a:r>
            <a:r>
              <a:rPr lang="en-US" altLang="zh-CN" sz="3200" kern="0" dirty="0" err="1">
                <a:latin typeface="Times New Roman" charset="0"/>
                <a:ea typeface="Times New Roman" charset="0"/>
                <a:cs typeface="Times New Roman" charset="0"/>
              </a:rPr>
              <a:t>SElemType</a:t>
            </a:r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 &amp;e);</a:t>
            </a:r>
          </a:p>
          <a:p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//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用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返回栈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中栈顶元素</a:t>
            </a:r>
            <a:endParaRPr lang="en-US" altLang="zh-CN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58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97000" y="414336"/>
            <a:ext cx="777240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dirty="0"/>
              <a:t>返回栈顶操作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05760" y="1474396"/>
            <a:ext cx="7772400" cy="394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 eaLnBrk="1" hangingPunct="1"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Status  </a:t>
            </a:r>
            <a:r>
              <a:rPr lang="en-US" altLang="zh-CN" b="0" kern="0" dirty="0" err="1">
                <a:latin typeface="Times New Roman" charset="0"/>
                <a:ea typeface="Times New Roman" charset="0"/>
                <a:cs typeface="Times New Roman" charset="0"/>
              </a:rPr>
              <a:t>GetTop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b="0" kern="0" dirty="0" err="1">
                <a:latin typeface="Times New Roman" charset="0"/>
                <a:ea typeface="Times New Roman" charset="0"/>
                <a:cs typeface="Times New Roman" charset="0"/>
              </a:rPr>
              <a:t>SqStack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s, </a:t>
            </a:r>
            <a:r>
              <a:rPr lang="en-US" altLang="zh-CN" b="0" kern="0" dirty="0" err="1">
                <a:latin typeface="Times New Roman" charset="0"/>
                <a:ea typeface="Times New Roman" charset="0"/>
                <a:cs typeface="Times New Roman" charset="0"/>
              </a:rPr>
              <a:t>SElemType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&amp;e){</a:t>
            </a:r>
          </a:p>
          <a:p>
            <a:pPr marL="0" indent="0" algn="just" eaLnBrk="1" hangingPunct="1">
              <a:buNone/>
            </a:pP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400" b="0" kern="0" dirty="0">
                <a:latin typeface="Times New Roman" charset="0"/>
                <a:ea typeface="Times New Roman" charset="0"/>
                <a:cs typeface="Times New Roman" charset="0"/>
              </a:rPr>
              <a:t>//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栈</a:t>
            </a:r>
            <a:r>
              <a:rPr lang="en-US" altLang="zh-CN" sz="2400" b="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非空，则用</a:t>
            </a:r>
            <a:r>
              <a:rPr lang="en-US" altLang="zh-CN" sz="2400" b="0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返回栈</a:t>
            </a:r>
            <a:r>
              <a:rPr lang="en-US" altLang="zh-CN" sz="2400" b="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中栈顶元素</a:t>
            </a:r>
            <a:endParaRPr lang="en-US" altLang="zh-CN" b="0" dirty="0">
              <a:latin typeface="SimSun" charset="-122"/>
              <a:ea typeface="SimSun" charset="-122"/>
              <a:cs typeface="SimSun" charset="-122"/>
            </a:endParaRPr>
          </a:p>
          <a:p>
            <a:pPr marL="0" indent="0" algn="just" eaLnBrk="1" hangingPunct="1">
              <a:buNone/>
            </a:pPr>
            <a:r>
              <a:rPr lang="zh-CN" altLang="en-US" dirty="0"/>
              <a:t>    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if (</a:t>
            </a:r>
            <a:r>
              <a:rPr lang="en-US" altLang="zh-CN" b="0" kern="0" dirty="0" err="1">
                <a:latin typeface="Times New Roman" charset="0"/>
                <a:ea typeface="Times New Roman" charset="0"/>
                <a:cs typeface="Times New Roman" charset="0"/>
              </a:rPr>
              <a:t>s.top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== </a:t>
            </a:r>
            <a:r>
              <a:rPr lang="en-US" altLang="zh-CN" b="0" kern="0" dirty="0" err="1">
                <a:latin typeface="Times New Roman" charset="0"/>
                <a:ea typeface="Times New Roman" charset="0"/>
                <a:cs typeface="Times New Roman" charset="0"/>
              </a:rPr>
              <a:t>s.base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0" indent="0" algn="just" eaLnBrk="1" hangingPunct="1">
              <a:buNone/>
            </a:pP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return ERROR;</a:t>
            </a:r>
          </a:p>
          <a:p>
            <a:pPr marL="0" indent="0" algn="just" eaLnBrk="1" hangingPunct="1"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 = *(s.top-1);</a:t>
            </a:r>
          </a:p>
          <a:p>
            <a:pPr marL="0" indent="0" algn="just" eaLnBrk="1" hangingPunct="1"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   return OK;</a:t>
            </a:r>
          </a:p>
          <a:p>
            <a:pPr marL="0" indent="0" algn="just" eaLnBrk="1" hangingPunct="1"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76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9774" y="458147"/>
            <a:ext cx="7772400" cy="5275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入栈操作</a:t>
            </a:r>
            <a:endParaRPr lang="zh-CN" altLang="en-US" sz="6600" baseline="-25000" dirty="0"/>
          </a:p>
        </p:txBody>
      </p:sp>
      <p:grpSp>
        <p:nvGrpSpPr>
          <p:cNvPr id="2" name="组 1"/>
          <p:cNvGrpSpPr/>
          <p:nvPr/>
        </p:nvGrpSpPr>
        <p:grpSpPr>
          <a:xfrm>
            <a:off x="4351367" y="1562959"/>
            <a:ext cx="1713605" cy="2440706"/>
            <a:chOff x="4351367" y="1562959"/>
            <a:chExt cx="1713605" cy="2440706"/>
          </a:xfrm>
        </p:grpSpPr>
        <p:grpSp>
          <p:nvGrpSpPr>
            <p:cNvPr id="18" name="组 17"/>
            <p:cNvGrpSpPr/>
            <p:nvPr/>
          </p:nvGrpSpPr>
          <p:grpSpPr>
            <a:xfrm>
              <a:off x="4992634" y="1562959"/>
              <a:ext cx="1072338" cy="2440706"/>
              <a:chOff x="10485911" y="2735644"/>
              <a:chExt cx="1072338" cy="2440706"/>
            </a:xfrm>
          </p:grpSpPr>
          <p:grpSp>
            <p:nvGrpSpPr>
              <p:cNvPr id="21" name="Group 6"/>
              <p:cNvGrpSpPr>
                <a:grpSpLocks/>
              </p:cNvGrpSpPr>
              <p:nvPr/>
            </p:nvGrpSpPr>
            <p:grpSpPr bwMode="auto">
              <a:xfrm>
                <a:off x="10485911" y="2735644"/>
                <a:ext cx="1033893" cy="1938917"/>
                <a:chOff x="3744" y="2376"/>
                <a:chExt cx="1488" cy="1347"/>
              </a:xfrm>
            </p:grpSpPr>
            <p:sp>
              <p:nvSpPr>
                <p:cNvPr id="2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744" y="3360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>
                      <a:ea typeface="楷体_GB2312" charset="0"/>
                    </a:rPr>
                    <a:t>A</a:t>
                  </a:r>
                  <a:endParaRPr lang="en-US" altLang="zh-CN" sz="2800" dirty="0">
                    <a:ea typeface="楷体_GB2312" charset="0"/>
                  </a:endParaRPr>
                </a:p>
              </p:txBody>
            </p:sp>
            <p:sp>
              <p:nvSpPr>
                <p:cNvPr id="2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744" y="3027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 dirty="0">
                      <a:ea typeface="楷体_GB2312" charset="0"/>
                    </a:rPr>
                    <a:t>B</a:t>
                  </a:r>
                </a:p>
              </p:txBody>
            </p:sp>
            <p:sp>
              <p:nvSpPr>
                <p:cNvPr id="2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744" y="2672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  <p:sp>
              <p:nvSpPr>
                <p:cNvPr id="2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744" y="2376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</p:grpSp>
          <p:sp>
            <p:nvSpPr>
              <p:cNvPr id="22" name="矩形 21"/>
              <p:cNvSpPr/>
              <p:nvPr/>
            </p:nvSpPr>
            <p:spPr>
              <a:xfrm>
                <a:off x="10565670" y="4807018"/>
                <a:ext cx="992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 dirty="0">
                    <a:solidFill>
                      <a:srgbClr val="C00000"/>
                    </a:solidFill>
                    <a:latin typeface="SimSun" charset="-122"/>
                    <a:ea typeface="SimSun" charset="-122"/>
                    <a:cs typeface="SimSun" charset="-122"/>
                  </a:rPr>
                  <a:t>A,B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SimSun" charset="-122"/>
                    <a:ea typeface="SimSun" charset="-122"/>
                    <a:cs typeface="SimSun" charset="-122"/>
                  </a:rPr>
                  <a:t>入栈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</p:grpSp>
        <p:cxnSp>
          <p:nvCxnSpPr>
            <p:cNvPr id="27" name="直线箭头连接符 26"/>
            <p:cNvCxnSpPr/>
            <p:nvPr/>
          </p:nvCxnSpPr>
          <p:spPr bwMode="auto">
            <a:xfrm>
              <a:off x="4351367" y="3375564"/>
              <a:ext cx="64126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8" name="矩形 27"/>
            <p:cNvSpPr/>
            <p:nvPr/>
          </p:nvSpPr>
          <p:spPr>
            <a:xfrm>
              <a:off x="4397599" y="3000244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Times New Roman" charset="0"/>
                  <a:ea typeface="Times New Roman" charset="0"/>
                  <a:cs typeface="Times New Roman" charset="0"/>
                </a:rPr>
                <a:t>base</a:t>
              </a:r>
              <a:endParaRPr lang="zh-CN" altLang="en-US" dirty="0"/>
            </a:p>
          </p:txBody>
        </p:sp>
        <p:cxnSp>
          <p:nvCxnSpPr>
            <p:cNvPr id="29" name="直线箭头连接符 28"/>
            <p:cNvCxnSpPr/>
            <p:nvPr/>
          </p:nvCxnSpPr>
          <p:spPr bwMode="auto">
            <a:xfrm>
              <a:off x="4351367" y="2364361"/>
              <a:ext cx="64126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30" name="矩形 29"/>
            <p:cNvSpPr/>
            <p:nvPr/>
          </p:nvSpPr>
          <p:spPr>
            <a:xfrm>
              <a:off x="4397599" y="1989041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top</a:t>
              </a:r>
              <a:endParaRPr lang="zh-CN" altLang="en-US" dirty="0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1748609" y="1536028"/>
            <a:ext cx="1033893" cy="2424621"/>
            <a:chOff x="10485911" y="2735644"/>
            <a:chExt cx="1033893" cy="2424621"/>
          </a:xfrm>
        </p:grpSpPr>
        <p:grpSp>
          <p:nvGrpSpPr>
            <p:cNvPr id="32" name="Group 6"/>
            <p:cNvGrpSpPr>
              <a:grpSpLocks/>
            </p:cNvGrpSpPr>
            <p:nvPr/>
          </p:nvGrpSpPr>
          <p:grpSpPr bwMode="auto">
            <a:xfrm>
              <a:off x="10485911" y="2735644"/>
              <a:ext cx="1033893" cy="1938917"/>
              <a:chOff x="3744" y="2376"/>
              <a:chExt cx="1488" cy="1347"/>
            </a:xfrm>
          </p:grpSpPr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3744" y="3360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35" name="Text Box 8"/>
              <p:cNvSpPr txBox="1">
                <a:spLocks noChangeArrowheads="1"/>
              </p:cNvSpPr>
              <p:nvPr/>
            </p:nvSpPr>
            <p:spPr bwMode="auto">
              <a:xfrm>
                <a:off x="3744" y="3027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36" name="Text Box 9"/>
              <p:cNvSpPr txBox="1">
                <a:spLocks noChangeArrowheads="1"/>
              </p:cNvSpPr>
              <p:nvPr/>
            </p:nvSpPr>
            <p:spPr bwMode="auto">
              <a:xfrm>
                <a:off x="3744" y="2672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3744" y="2376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0679691" y="4790933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空栈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38" name="直线箭头连接符 37"/>
          <p:cNvCxnSpPr/>
          <p:nvPr/>
        </p:nvCxnSpPr>
        <p:spPr bwMode="auto">
          <a:xfrm>
            <a:off x="1073174" y="3370872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9" name="矩形 38"/>
          <p:cNvSpPr/>
          <p:nvPr/>
        </p:nvSpPr>
        <p:spPr>
          <a:xfrm>
            <a:off x="1119406" y="305937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charset="0"/>
                <a:ea typeface="Times New Roman" charset="0"/>
                <a:cs typeface="Times New Roman" charset="0"/>
              </a:rPr>
              <a:t>base</a:t>
            </a:r>
            <a:endParaRPr lang="zh-CN" altLang="en-US" dirty="0"/>
          </a:p>
        </p:txBody>
      </p:sp>
      <p:cxnSp>
        <p:nvCxnSpPr>
          <p:cNvPr id="40" name="直线箭头连接符 39"/>
          <p:cNvCxnSpPr/>
          <p:nvPr/>
        </p:nvCxnSpPr>
        <p:spPr bwMode="auto">
          <a:xfrm>
            <a:off x="1073173" y="3077126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1119878" y="271947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endParaRPr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7482665" y="1031231"/>
            <a:ext cx="1756050" cy="2955991"/>
            <a:chOff x="7482665" y="1031231"/>
            <a:chExt cx="1756050" cy="2955991"/>
          </a:xfrm>
        </p:grpSpPr>
        <p:grpSp>
          <p:nvGrpSpPr>
            <p:cNvPr id="9" name="Group 6"/>
            <p:cNvGrpSpPr>
              <a:grpSpLocks/>
            </p:cNvGrpSpPr>
            <p:nvPr/>
          </p:nvGrpSpPr>
          <p:grpSpPr bwMode="auto">
            <a:xfrm>
              <a:off x="8170164" y="1523930"/>
              <a:ext cx="1033893" cy="1938917"/>
              <a:chOff x="3744" y="2376"/>
              <a:chExt cx="1488" cy="1347"/>
            </a:xfrm>
          </p:grpSpPr>
          <p:sp>
            <p:nvSpPr>
              <p:cNvPr id="12" name="Text Box 7"/>
              <p:cNvSpPr txBox="1">
                <a:spLocks noChangeArrowheads="1"/>
              </p:cNvSpPr>
              <p:nvPr/>
            </p:nvSpPr>
            <p:spPr bwMode="auto">
              <a:xfrm>
                <a:off x="3744" y="3360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>
                    <a:ea typeface="楷体_GB2312" charset="0"/>
                  </a:rPr>
                  <a:t>A</a:t>
                </a: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3744" y="3027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dirty="0">
                    <a:ea typeface="楷体_GB2312" charset="0"/>
                  </a:rPr>
                  <a:t>B</a:t>
                </a:r>
              </a:p>
            </p:txBody>
          </p:sp>
          <p:sp>
            <p:nvSpPr>
              <p:cNvPr id="14" name="Text Box 9"/>
              <p:cNvSpPr txBox="1">
                <a:spLocks noChangeArrowheads="1"/>
              </p:cNvSpPr>
              <p:nvPr/>
            </p:nvSpPr>
            <p:spPr bwMode="auto">
              <a:xfrm>
                <a:off x="3744" y="2672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dirty="0">
                    <a:ea typeface="楷体_GB2312" charset="0"/>
                  </a:rPr>
                  <a:t>C</a:t>
                </a:r>
              </a:p>
            </p:txBody>
          </p:sp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3744" y="2376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</p:grpSp>
        <p:cxnSp>
          <p:nvCxnSpPr>
            <p:cNvPr id="3" name="直线箭头连接符 2"/>
            <p:cNvCxnSpPr/>
            <p:nvPr/>
          </p:nvCxnSpPr>
          <p:spPr bwMode="auto">
            <a:xfrm>
              <a:off x="7528897" y="3336535"/>
              <a:ext cx="64126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4" name="矩形 3"/>
            <p:cNvSpPr/>
            <p:nvPr/>
          </p:nvSpPr>
          <p:spPr>
            <a:xfrm>
              <a:off x="7575129" y="2961215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Times New Roman" charset="0"/>
                  <a:ea typeface="Times New Roman" charset="0"/>
                  <a:cs typeface="Times New Roman" charset="0"/>
                </a:rPr>
                <a:t>base</a:t>
              </a:r>
              <a:endParaRPr lang="zh-CN" altLang="en-US" dirty="0"/>
            </a:p>
          </p:txBody>
        </p:sp>
        <p:cxnSp>
          <p:nvCxnSpPr>
            <p:cNvPr id="19" name="直线箭头连接符 18"/>
            <p:cNvCxnSpPr/>
            <p:nvPr/>
          </p:nvCxnSpPr>
          <p:spPr bwMode="auto">
            <a:xfrm>
              <a:off x="7482665" y="1406551"/>
              <a:ext cx="64126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7528897" y="1031231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top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246136" y="3617890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C,D</a:t>
              </a:r>
              <a:r>
                <a:rPr lang="zh-CN" altLang="en-US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入栈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43" name="Text Box 9"/>
            <p:cNvSpPr txBox="1">
              <a:spLocks noChangeArrowheads="1"/>
            </p:cNvSpPr>
            <p:nvPr/>
          </p:nvSpPr>
          <p:spPr bwMode="auto">
            <a:xfrm>
              <a:off x="8170163" y="1519234"/>
              <a:ext cx="1033893" cy="5225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dirty="0">
                  <a:ea typeface="楷体_GB2312" charset="0"/>
                </a:rPr>
                <a:t>D</a:t>
              </a:r>
            </a:p>
          </p:txBody>
        </p:sp>
      </p:grp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1119406" y="4122896"/>
            <a:ext cx="8915400" cy="195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基本思想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  <a:p>
            <a:pPr eaLnBrk="1" hangingPunct="1"/>
            <a:r>
              <a:rPr lang="en-US" altLang="zh-CN" sz="2800" dirty="0">
                <a:solidFill>
                  <a:schemeClr val="tx2"/>
                </a:solidFill>
              </a:rPr>
              <a:t>      </a:t>
            </a:r>
            <a:r>
              <a:rPr lang="en-US" altLang="zh-CN" sz="2800" dirty="0"/>
              <a:t>1.</a:t>
            </a:r>
            <a:r>
              <a:rPr lang="zh-CN" altLang="en-US" sz="2800" dirty="0"/>
              <a:t>判断栈是否为</a:t>
            </a:r>
            <a:r>
              <a:rPr lang="zh-CN" altLang="en-US" sz="2800" dirty="0">
                <a:solidFill>
                  <a:srgbClr val="FF0000"/>
                </a:solidFill>
              </a:rPr>
              <a:t>满栈，</a:t>
            </a:r>
            <a:r>
              <a:rPr lang="zh-CN" altLang="en-US" sz="2800" dirty="0"/>
              <a:t>若栈满则</a:t>
            </a:r>
            <a:r>
              <a:rPr lang="zh-CN" altLang="en-US" sz="2800" dirty="0">
                <a:solidFill>
                  <a:srgbClr val="FF0000"/>
                </a:solidFill>
              </a:rPr>
              <a:t>追加空间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800" dirty="0">
                <a:solidFill>
                  <a:srgbClr val="FF0000"/>
                </a:solidFill>
              </a:rPr>
              <a:t>      </a:t>
            </a:r>
            <a:r>
              <a:rPr lang="en-US" altLang="zh-CN" sz="2800" dirty="0"/>
              <a:t>2.</a:t>
            </a:r>
            <a:r>
              <a:rPr lang="zh-CN" altLang="en-US" sz="2800" dirty="0"/>
              <a:t>将值插入进栈顶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      </a:t>
            </a:r>
            <a:r>
              <a:rPr lang="en-US" altLang="zh-CN" sz="2800" dirty="0"/>
              <a:t>3.</a:t>
            </a:r>
            <a:r>
              <a:rPr lang="zh-CN" altLang="en-US" sz="2800" dirty="0"/>
              <a:t>栈顶指针</a:t>
            </a:r>
            <a:r>
              <a:rPr lang="en-US" altLang="zh-CN" sz="2800" dirty="0"/>
              <a:t>top</a:t>
            </a:r>
            <a:r>
              <a:rPr lang="zh-CN" altLang="en-US" sz="2800" dirty="0"/>
              <a:t>加</a:t>
            </a:r>
            <a:r>
              <a:rPr lang="en-US" altLang="zh-CN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958595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39"/>
          <p:cNvSpPr txBox="1">
            <a:spLocks noChangeArrowheads="1"/>
          </p:cNvSpPr>
          <p:nvPr/>
        </p:nvSpPr>
        <p:spPr>
          <a:xfrm>
            <a:off x="1339850" y="357324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zh-CN" altLang="en-US" kern="0" dirty="0"/>
              <a:t>入栈操作</a:t>
            </a:r>
            <a:endParaRPr lang="zh-CN" altLang="en-US" sz="4000" kern="0" baseline="-25000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339850" y="963682"/>
            <a:ext cx="8991600" cy="61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zh-CN" b="1" dirty="0"/>
              <a:t> </a:t>
            </a:r>
            <a:r>
              <a:rPr lang="en-US" altLang="zh-CN" sz="2600" b="1" dirty="0"/>
              <a:t>Status</a:t>
            </a:r>
            <a:r>
              <a:rPr lang="en-US" altLang="zh-CN" sz="2600" dirty="0"/>
              <a:t> Push (</a:t>
            </a:r>
            <a:r>
              <a:rPr lang="en-US" altLang="zh-CN" sz="2600" dirty="0" err="1"/>
              <a:t>SqStack</a:t>
            </a:r>
            <a:r>
              <a:rPr lang="en-US" altLang="zh-CN" sz="2600" dirty="0"/>
              <a:t> </a:t>
            </a:r>
            <a:r>
              <a:rPr lang="en-US" altLang="zh-CN" sz="2600" b="1" dirty="0"/>
              <a:t>&amp;</a:t>
            </a:r>
            <a:r>
              <a:rPr lang="en-US" altLang="zh-CN" sz="2600" dirty="0"/>
              <a:t>S, </a:t>
            </a:r>
            <a:r>
              <a:rPr lang="en-US" altLang="zh-CN" sz="2600" dirty="0" err="1"/>
              <a:t>SElemType</a:t>
            </a:r>
            <a:r>
              <a:rPr lang="en-US" altLang="zh-CN" sz="2600" dirty="0"/>
              <a:t> e) </a:t>
            </a:r>
            <a:r>
              <a:rPr lang="en-US" altLang="zh-CN" sz="2600" b="1" dirty="0"/>
              <a:t>{</a:t>
            </a:r>
          </a:p>
          <a:p>
            <a:pPr>
              <a:lnSpc>
                <a:spcPct val="115000"/>
              </a:lnSpc>
            </a:pPr>
            <a:r>
              <a:rPr lang="en-US" altLang="zh-CN" sz="2600" b="1" dirty="0"/>
              <a:t>   if </a:t>
            </a:r>
            <a:r>
              <a:rPr lang="en-US" altLang="zh-CN" sz="2600" dirty="0"/>
              <a:t>(</a:t>
            </a:r>
            <a:r>
              <a:rPr lang="en-US" altLang="zh-CN" sz="2600" dirty="0" err="1"/>
              <a:t>S.top</a:t>
            </a:r>
            <a:r>
              <a:rPr lang="en-US" altLang="zh-CN" sz="2600" dirty="0"/>
              <a:t> - </a:t>
            </a:r>
            <a:r>
              <a:rPr lang="en-US" altLang="zh-CN" sz="2600" dirty="0" err="1"/>
              <a:t>S.base</a:t>
            </a:r>
            <a:r>
              <a:rPr lang="en-US" altLang="zh-CN" sz="2600" dirty="0"/>
              <a:t> </a:t>
            </a:r>
            <a:r>
              <a:rPr lang="en-US" altLang="zh-CN" sz="2600" b="1" dirty="0"/>
              <a:t>&gt;=</a:t>
            </a:r>
            <a:r>
              <a:rPr lang="en-US" altLang="zh-CN" sz="2600" dirty="0"/>
              <a:t> </a:t>
            </a:r>
            <a:r>
              <a:rPr lang="en-US" altLang="zh-CN" sz="2600" dirty="0" err="1"/>
              <a:t>S.stacksize</a:t>
            </a:r>
            <a:r>
              <a:rPr lang="en-US" altLang="zh-CN" sz="2600" dirty="0"/>
              <a:t>) </a:t>
            </a:r>
            <a:r>
              <a:rPr lang="en-US" altLang="zh-CN" sz="2600" b="1" dirty="0"/>
              <a:t>{</a:t>
            </a:r>
            <a:r>
              <a:rPr lang="en-US" altLang="zh-CN" sz="2600" dirty="0"/>
              <a:t>//</a:t>
            </a:r>
            <a:r>
              <a:rPr lang="zh-CN" altLang="en-US" sz="2600" dirty="0">
                <a:ea typeface="楷体_GB2312" charset="0"/>
              </a:rPr>
              <a:t>栈满，追加存储空间</a:t>
            </a:r>
          </a:p>
          <a:p>
            <a:pPr>
              <a:lnSpc>
                <a:spcPct val="115000"/>
              </a:lnSpc>
            </a:pPr>
            <a:r>
              <a:rPr lang="zh-CN" altLang="en-US" sz="2600" dirty="0"/>
              <a:t>      </a:t>
            </a:r>
            <a:r>
              <a:rPr lang="en-US" altLang="zh-CN" sz="2600" dirty="0" err="1">
                <a:solidFill>
                  <a:srgbClr val="800000"/>
                </a:solidFill>
              </a:rPr>
              <a:t>S.base</a:t>
            </a:r>
            <a:r>
              <a:rPr lang="en-US" altLang="zh-CN" sz="2600" dirty="0">
                <a:solidFill>
                  <a:srgbClr val="800000"/>
                </a:solidFill>
              </a:rPr>
              <a:t> = </a:t>
            </a:r>
            <a:r>
              <a:rPr lang="en-US" altLang="zh-CN" sz="2600" dirty="0" smtClean="0">
                <a:solidFill>
                  <a:srgbClr val="800000"/>
                </a:solidFill>
              </a:rPr>
              <a:t>(</a:t>
            </a:r>
            <a:r>
              <a:rPr lang="en-US" altLang="zh-CN" sz="2800" dirty="0" err="1">
                <a:ea typeface="Times New Roman" charset="0"/>
                <a:cs typeface="Times New Roman" charset="0"/>
              </a:rPr>
              <a:t>S</a:t>
            </a:r>
            <a:r>
              <a:rPr lang="en-US" altLang="zh-CN" sz="2600" dirty="0" err="1" smtClean="0">
                <a:solidFill>
                  <a:srgbClr val="800000"/>
                </a:solidFill>
              </a:rPr>
              <a:t>ElemType</a:t>
            </a:r>
            <a:r>
              <a:rPr lang="en-US" altLang="zh-CN" sz="2600" dirty="0" smtClean="0">
                <a:solidFill>
                  <a:srgbClr val="800000"/>
                </a:solidFill>
              </a:rPr>
              <a:t> </a:t>
            </a:r>
            <a:r>
              <a:rPr lang="en-US" altLang="zh-CN" sz="2600" dirty="0">
                <a:solidFill>
                  <a:srgbClr val="800000"/>
                </a:solidFill>
              </a:rPr>
              <a:t>*) </a:t>
            </a:r>
            <a:r>
              <a:rPr lang="en-US" altLang="zh-CN" sz="2600" b="1" dirty="0" err="1">
                <a:solidFill>
                  <a:srgbClr val="800000"/>
                </a:solidFill>
              </a:rPr>
              <a:t>realloc</a:t>
            </a:r>
            <a:r>
              <a:rPr lang="en-US" altLang="zh-CN" sz="2600" dirty="0">
                <a:solidFill>
                  <a:srgbClr val="800000"/>
                </a:solidFill>
              </a:rPr>
              <a:t> ( </a:t>
            </a:r>
            <a:r>
              <a:rPr lang="en-US" altLang="zh-CN" sz="2600" dirty="0" err="1">
                <a:solidFill>
                  <a:srgbClr val="800000"/>
                </a:solidFill>
              </a:rPr>
              <a:t>S.base</a:t>
            </a:r>
            <a:r>
              <a:rPr lang="en-US" altLang="zh-CN" sz="2600" dirty="0">
                <a:solidFill>
                  <a:srgbClr val="800000"/>
                </a:solidFill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en-US" altLang="zh-CN" sz="2600" dirty="0">
                <a:solidFill>
                  <a:srgbClr val="800000"/>
                </a:solidFill>
              </a:rPr>
              <a:t>                (</a:t>
            </a:r>
            <a:r>
              <a:rPr lang="en-US" altLang="zh-CN" sz="2600" dirty="0" err="1">
                <a:solidFill>
                  <a:srgbClr val="800000"/>
                </a:solidFill>
              </a:rPr>
              <a:t>S.stacksize</a:t>
            </a:r>
            <a:r>
              <a:rPr lang="en-US" altLang="zh-CN" sz="2600" dirty="0">
                <a:solidFill>
                  <a:srgbClr val="800000"/>
                </a:solidFill>
              </a:rPr>
              <a:t> + STACKINCREMENT) *</a:t>
            </a:r>
            <a:r>
              <a:rPr lang="en-US" altLang="zh-CN" sz="2600" b="1" dirty="0">
                <a:solidFill>
                  <a:srgbClr val="800000"/>
                </a:solidFill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altLang="zh-CN" sz="2600" b="1" dirty="0">
                <a:solidFill>
                  <a:srgbClr val="800000"/>
                </a:solidFill>
              </a:rPr>
              <a:t>                                                      </a:t>
            </a:r>
            <a:r>
              <a:rPr lang="en-US" altLang="zh-CN" sz="2600" b="1" dirty="0" err="1">
                <a:solidFill>
                  <a:srgbClr val="800000"/>
                </a:solidFill>
              </a:rPr>
              <a:t>sizeof</a:t>
            </a:r>
            <a:r>
              <a:rPr lang="en-US" altLang="zh-CN" sz="2600" b="1" dirty="0">
                <a:solidFill>
                  <a:srgbClr val="800000"/>
                </a:solidFill>
              </a:rPr>
              <a:t> </a:t>
            </a:r>
            <a:r>
              <a:rPr lang="en-US" altLang="zh-CN" sz="2600" dirty="0" smtClean="0">
                <a:solidFill>
                  <a:srgbClr val="800000"/>
                </a:solidFill>
              </a:rPr>
              <a:t>(</a:t>
            </a:r>
            <a:r>
              <a:rPr lang="en-US" altLang="zh-CN" sz="2800" dirty="0" err="1">
                <a:ea typeface="Times New Roman" charset="0"/>
                <a:cs typeface="Times New Roman" charset="0"/>
              </a:rPr>
              <a:t>S</a:t>
            </a:r>
            <a:r>
              <a:rPr lang="en-US" altLang="zh-CN" sz="2600" dirty="0" err="1" smtClean="0">
                <a:solidFill>
                  <a:srgbClr val="800000"/>
                </a:solidFill>
              </a:rPr>
              <a:t>ElemType</a:t>
            </a:r>
            <a:r>
              <a:rPr lang="en-US" altLang="zh-CN" sz="2600" dirty="0">
                <a:solidFill>
                  <a:srgbClr val="800000"/>
                </a:solidFill>
              </a:rPr>
              <a:t>));</a:t>
            </a:r>
            <a:endParaRPr lang="en-US" altLang="zh-CN" sz="2600" dirty="0"/>
          </a:p>
          <a:p>
            <a:pPr>
              <a:lnSpc>
                <a:spcPct val="115000"/>
              </a:lnSpc>
            </a:pPr>
            <a:r>
              <a:rPr lang="en-US" altLang="zh-CN" sz="2600" dirty="0"/>
              <a:t>       </a:t>
            </a:r>
            <a:r>
              <a:rPr lang="en-US" altLang="zh-CN" sz="2600" b="1" dirty="0"/>
              <a:t>if </a:t>
            </a:r>
            <a:r>
              <a:rPr lang="en-US" altLang="zh-CN" sz="2600" dirty="0"/>
              <a:t>(</a:t>
            </a:r>
            <a:r>
              <a:rPr lang="en-US" altLang="zh-CN" sz="2600" b="1" dirty="0"/>
              <a:t>!</a:t>
            </a:r>
            <a:r>
              <a:rPr lang="en-US" altLang="zh-CN" sz="2600" dirty="0" err="1"/>
              <a:t>S.base</a:t>
            </a:r>
            <a:r>
              <a:rPr lang="en-US" altLang="zh-CN" sz="2600" dirty="0"/>
              <a:t>) </a:t>
            </a:r>
            <a:r>
              <a:rPr lang="en-US" altLang="zh-CN" sz="2600" b="1" dirty="0"/>
              <a:t>exit </a:t>
            </a:r>
            <a:r>
              <a:rPr lang="en-US" altLang="zh-CN" sz="2600" dirty="0"/>
              <a:t>(OVERFLOW); //</a:t>
            </a:r>
            <a:r>
              <a:rPr lang="zh-CN" altLang="en-US" sz="2600" dirty="0">
                <a:ea typeface="楷体_GB2312" charset="0"/>
              </a:rPr>
              <a:t>存储分配失败</a:t>
            </a:r>
            <a:endParaRPr lang="zh-CN" altLang="en-US" sz="2600" dirty="0"/>
          </a:p>
          <a:p>
            <a:pPr>
              <a:lnSpc>
                <a:spcPct val="115000"/>
              </a:lnSpc>
            </a:pPr>
            <a:r>
              <a:rPr lang="zh-CN" altLang="en-US" sz="2600" dirty="0"/>
              <a:t>       </a:t>
            </a:r>
            <a:r>
              <a:rPr lang="en-US" altLang="zh-CN" sz="2600" dirty="0" err="1">
                <a:solidFill>
                  <a:srgbClr val="800000"/>
                </a:solidFill>
              </a:rPr>
              <a:t>S.top</a:t>
            </a:r>
            <a:r>
              <a:rPr lang="en-US" altLang="zh-CN" sz="2600" dirty="0">
                <a:solidFill>
                  <a:srgbClr val="800000"/>
                </a:solidFill>
              </a:rPr>
              <a:t> = </a:t>
            </a:r>
            <a:r>
              <a:rPr lang="en-US" altLang="zh-CN" sz="2600" dirty="0" err="1">
                <a:solidFill>
                  <a:srgbClr val="800000"/>
                </a:solidFill>
              </a:rPr>
              <a:t>S.base</a:t>
            </a:r>
            <a:r>
              <a:rPr lang="en-US" altLang="zh-CN" sz="2600" dirty="0">
                <a:solidFill>
                  <a:srgbClr val="800000"/>
                </a:solidFill>
              </a:rPr>
              <a:t> + </a:t>
            </a:r>
            <a:r>
              <a:rPr lang="en-US" altLang="zh-CN" sz="2600" dirty="0" err="1">
                <a:solidFill>
                  <a:srgbClr val="800000"/>
                </a:solidFill>
              </a:rPr>
              <a:t>S.stacksize</a:t>
            </a:r>
            <a:r>
              <a:rPr lang="en-US" altLang="zh-CN" sz="2600" dirty="0">
                <a:solidFill>
                  <a:srgbClr val="800000"/>
                </a:solidFill>
              </a:rPr>
              <a:t>;</a:t>
            </a:r>
            <a:endParaRPr lang="en-US" altLang="zh-CN" sz="2600" dirty="0"/>
          </a:p>
          <a:p>
            <a:pPr>
              <a:lnSpc>
                <a:spcPct val="115000"/>
              </a:lnSpc>
            </a:pPr>
            <a:r>
              <a:rPr lang="en-US" altLang="zh-CN" sz="2600" dirty="0"/>
              <a:t>       </a:t>
            </a:r>
            <a:r>
              <a:rPr lang="en-US" altLang="zh-CN" sz="2600" dirty="0" err="1"/>
              <a:t>S.stacksize</a:t>
            </a:r>
            <a:r>
              <a:rPr lang="en-US" altLang="zh-CN" sz="2600" dirty="0"/>
              <a:t> += STACKINCREMENT;</a:t>
            </a:r>
          </a:p>
          <a:p>
            <a:pPr>
              <a:lnSpc>
                <a:spcPct val="115000"/>
              </a:lnSpc>
            </a:pPr>
            <a:r>
              <a:rPr lang="en-US" altLang="zh-CN" sz="2600" dirty="0"/>
              <a:t>  </a:t>
            </a:r>
            <a:r>
              <a:rPr lang="en-US" altLang="zh-CN" sz="2600" b="1" dirty="0"/>
              <a:t> }</a:t>
            </a:r>
            <a:endParaRPr lang="en-US" altLang="zh-CN" sz="2600" dirty="0"/>
          </a:p>
          <a:p>
            <a:pPr>
              <a:lnSpc>
                <a:spcPct val="115000"/>
              </a:lnSpc>
            </a:pPr>
            <a:r>
              <a:rPr lang="en-US" altLang="zh-CN" sz="2600" dirty="0"/>
              <a:t>  </a:t>
            </a:r>
            <a:r>
              <a:rPr lang="en-US" altLang="zh-CN" sz="2600" b="1" dirty="0"/>
              <a:t> </a:t>
            </a:r>
            <a:r>
              <a:rPr lang="en-US" altLang="zh-CN" sz="2600" dirty="0" smtClean="0"/>
              <a:t>*</a:t>
            </a:r>
            <a:r>
              <a:rPr lang="en-US" altLang="zh-CN" sz="2600" dirty="0" err="1" smtClean="0"/>
              <a:t>S.top</a:t>
            </a:r>
            <a:r>
              <a:rPr lang="en-US" altLang="zh-CN" sz="2600" dirty="0" smtClean="0"/>
              <a:t>=e;</a:t>
            </a:r>
          </a:p>
          <a:p>
            <a:pPr>
              <a:lnSpc>
                <a:spcPct val="115000"/>
              </a:lnSpc>
            </a:pPr>
            <a:r>
              <a:rPr lang="zh-CN" altLang="en-US" sz="2600" dirty="0"/>
              <a:t> </a:t>
            </a:r>
            <a:r>
              <a:rPr lang="zh-CN" altLang="en-US" sz="2600" dirty="0" smtClean="0"/>
              <a:t>  </a:t>
            </a:r>
            <a:r>
              <a:rPr lang="en-US" altLang="zh-CN" sz="2600" dirty="0" err="1" smtClean="0"/>
              <a:t>S.top</a:t>
            </a:r>
            <a:r>
              <a:rPr lang="en-US" altLang="zh-CN" sz="2600" dirty="0"/>
              <a:t>++;</a:t>
            </a:r>
          </a:p>
          <a:p>
            <a:pPr>
              <a:lnSpc>
                <a:spcPct val="115000"/>
              </a:lnSpc>
            </a:pPr>
            <a:r>
              <a:rPr lang="en-US" altLang="zh-CN" sz="2600" dirty="0"/>
              <a:t>    </a:t>
            </a:r>
            <a:r>
              <a:rPr lang="en-US" altLang="zh-CN" sz="2600" b="1" dirty="0"/>
              <a:t>return </a:t>
            </a:r>
            <a:r>
              <a:rPr lang="en-US" altLang="zh-CN" sz="2600" dirty="0"/>
              <a:t>OK;</a:t>
            </a:r>
          </a:p>
          <a:p>
            <a:pPr>
              <a:lnSpc>
                <a:spcPct val="115000"/>
              </a:lnSpc>
            </a:pPr>
            <a:r>
              <a:rPr lang="en-US" altLang="zh-CN" sz="26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75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39"/>
          <p:cNvSpPr txBox="1">
            <a:spLocks noChangeArrowheads="1"/>
          </p:cNvSpPr>
          <p:nvPr/>
        </p:nvSpPr>
        <p:spPr>
          <a:xfrm>
            <a:off x="1339850" y="357324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zh-CN" altLang="en-US" kern="0" dirty="0"/>
              <a:t>入栈操作</a:t>
            </a:r>
            <a:endParaRPr lang="zh-CN" altLang="en-US" sz="4000" kern="0" baseline="-25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1" y="0"/>
            <a:ext cx="110871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9774" y="458147"/>
            <a:ext cx="7772400" cy="5275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出栈操作</a:t>
            </a:r>
            <a:endParaRPr lang="zh-CN" altLang="en-US" sz="6600" baseline="-25000" dirty="0"/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1119406" y="4122896"/>
            <a:ext cx="8915400" cy="148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基本思想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  <a:p>
            <a:pPr eaLnBrk="1" hangingPunct="1"/>
            <a:r>
              <a:rPr lang="en-US" altLang="zh-CN" sz="2800" dirty="0">
                <a:solidFill>
                  <a:schemeClr val="tx2"/>
                </a:solidFill>
              </a:rPr>
              <a:t>      </a:t>
            </a:r>
            <a:r>
              <a:rPr lang="en-US" altLang="zh-CN" sz="2800" dirty="0"/>
              <a:t>1.</a:t>
            </a:r>
            <a:r>
              <a:rPr lang="zh-CN" altLang="en-US" sz="2800" dirty="0"/>
              <a:t>判断栈是否为</a:t>
            </a:r>
            <a:r>
              <a:rPr lang="zh-CN" altLang="en-US" sz="2800" dirty="0">
                <a:solidFill>
                  <a:srgbClr val="FF0000"/>
                </a:solidFill>
              </a:rPr>
              <a:t>空栈，</a:t>
            </a:r>
            <a:r>
              <a:rPr lang="zh-CN" altLang="en-US" sz="2800" dirty="0"/>
              <a:t>若栈空则</a:t>
            </a:r>
            <a:r>
              <a:rPr lang="zh-CN" altLang="en-US" sz="2800" dirty="0">
                <a:solidFill>
                  <a:srgbClr val="FF0000"/>
                </a:solidFill>
              </a:rPr>
              <a:t>返回</a:t>
            </a:r>
            <a:r>
              <a:rPr lang="en-US" altLang="zh-CN" sz="2800" dirty="0">
                <a:solidFill>
                  <a:srgbClr val="FF0000"/>
                </a:solidFill>
              </a:rPr>
              <a:t>error</a:t>
            </a:r>
          </a:p>
          <a:p>
            <a:pPr eaLnBrk="1" hangingPunct="1"/>
            <a:r>
              <a:rPr lang="zh-CN" altLang="en-US" sz="2800" dirty="0">
                <a:solidFill>
                  <a:srgbClr val="FF0000"/>
                </a:solidFill>
              </a:rPr>
              <a:t>      </a:t>
            </a:r>
            <a:r>
              <a:rPr lang="en-US" altLang="zh-CN" sz="2800" dirty="0"/>
              <a:t>2.</a:t>
            </a:r>
            <a:r>
              <a:rPr lang="zh-CN" altLang="en-US" sz="2800" dirty="0"/>
              <a:t>删除栈顶元素，栈顶指针</a:t>
            </a:r>
            <a:r>
              <a:rPr lang="en-US" altLang="zh-CN" sz="2800" dirty="0"/>
              <a:t>top-1</a:t>
            </a:r>
          </a:p>
        </p:txBody>
      </p:sp>
      <p:grpSp>
        <p:nvGrpSpPr>
          <p:cNvPr id="45" name="Group 6"/>
          <p:cNvGrpSpPr>
            <a:grpSpLocks/>
          </p:cNvGrpSpPr>
          <p:nvPr/>
        </p:nvGrpSpPr>
        <p:grpSpPr bwMode="auto">
          <a:xfrm>
            <a:off x="2101932" y="1557797"/>
            <a:ext cx="1033893" cy="1938917"/>
            <a:chOff x="3744" y="2376"/>
            <a:chExt cx="1488" cy="1347"/>
          </a:xfrm>
        </p:grpSpPr>
        <p:sp>
          <p:nvSpPr>
            <p:cNvPr id="46" name="Text Box 7"/>
            <p:cNvSpPr txBox="1">
              <a:spLocks noChangeArrowheads="1"/>
            </p:cNvSpPr>
            <p:nvPr/>
          </p:nvSpPr>
          <p:spPr bwMode="auto">
            <a:xfrm>
              <a:off x="3744" y="3360"/>
              <a:ext cx="1488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>
                  <a:ea typeface="楷体_GB2312" charset="0"/>
                </a:rPr>
                <a:t>A</a:t>
              </a:r>
              <a:endParaRPr lang="en-US" altLang="zh-CN" sz="2800" dirty="0">
                <a:ea typeface="楷体_GB2312" charset="0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3744" y="3027"/>
              <a:ext cx="1488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dirty="0">
                  <a:ea typeface="楷体_GB2312" charset="0"/>
                </a:rPr>
                <a:t>B</a:t>
              </a:r>
            </a:p>
          </p:txBody>
        </p:sp>
        <p:sp>
          <p:nvSpPr>
            <p:cNvPr id="48" name="Text Box 9"/>
            <p:cNvSpPr txBox="1">
              <a:spLocks noChangeArrowheads="1"/>
            </p:cNvSpPr>
            <p:nvPr/>
          </p:nvSpPr>
          <p:spPr bwMode="auto">
            <a:xfrm>
              <a:off x="3744" y="2672"/>
              <a:ext cx="1488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dirty="0">
                  <a:ea typeface="楷体_GB2312" charset="0"/>
                </a:rPr>
                <a:t>C</a:t>
              </a:r>
            </a:p>
          </p:txBody>
        </p:sp>
        <p:sp>
          <p:nvSpPr>
            <p:cNvPr id="49" name="Text Box 10"/>
            <p:cNvSpPr txBox="1">
              <a:spLocks noChangeArrowheads="1"/>
            </p:cNvSpPr>
            <p:nvPr/>
          </p:nvSpPr>
          <p:spPr bwMode="auto">
            <a:xfrm>
              <a:off x="3744" y="2376"/>
              <a:ext cx="1488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zh-CN" sz="2800" dirty="0">
                <a:ea typeface="楷体_GB2312" charset="0"/>
              </a:endParaRPr>
            </a:p>
          </p:txBody>
        </p:sp>
      </p:grpSp>
      <p:cxnSp>
        <p:nvCxnSpPr>
          <p:cNvPr id="50" name="直线箭头连接符 49"/>
          <p:cNvCxnSpPr/>
          <p:nvPr/>
        </p:nvCxnSpPr>
        <p:spPr bwMode="auto">
          <a:xfrm>
            <a:off x="1460665" y="3370402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51" name="矩形 50"/>
          <p:cNvSpPr/>
          <p:nvPr/>
        </p:nvSpPr>
        <p:spPr>
          <a:xfrm>
            <a:off x="1506897" y="299508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charset="0"/>
                <a:ea typeface="Times New Roman" charset="0"/>
                <a:cs typeface="Times New Roman" charset="0"/>
              </a:rPr>
              <a:t>base</a:t>
            </a:r>
            <a:endParaRPr lang="zh-CN" altLang="en-US" dirty="0"/>
          </a:p>
        </p:txBody>
      </p:sp>
      <p:cxnSp>
        <p:nvCxnSpPr>
          <p:cNvPr id="52" name="直线箭头连接符 51"/>
          <p:cNvCxnSpPr/>
          <p:nvPr/>
        </p:nvCxnSpPr>
        <p:spPr bwMode="auto">
          <a:xfrm>
            <a:off x="1414433" y="1440418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grpSp>
        <p:nvGrpSpPr>
          <p:cNvPr id="53" name="组 52"/>
          <p:cNvGrpSpPr/>
          <p:nvPr/>
        </p:nvGrpSpPr>
        <p:grpSpPr>
          <a:xfrm>
            <a:off x="4992634" y="1512160"/>
            <a:ext cx="1072338" cy="2440706"/>
            <a:chOff x="10485911" y="2735644"/>
            <a:chExt cx="1072338" cy="2440706"/>
          </a:xfrm>
        </p:grpSpPr>
        <p:grpSp>
          <p:nvGrpSpPr>
            <p:cNvPr id="54" name="Group 6"/>
            <p:cNvGrpSpPr>
              <a:grpSpLocks/>
            </p:cNvGrpSpPr>
            <p:nvPr/>
          </p:nvGrpSpPr>
          <p:grpSpPr bwMode="auto">
            <a:xfrm>
              <a:off x="10485911" y="2735644"/>
              <a:ext cx="1033893" cy="1938917"/>
              <a:chOff x="3744" y="2376"/>
              <a:chExt cx="1488" cy="1347"/>
            </a:xfrm>
          </p:grpSpPr>
          <p:sp>
            <p:nvSpPr>
              <p:cNvPr id="56" name="Text Box 7"/>
              <p:cNvSpPr txBox="1">
                <a:spLocks noChangeArrowheads="1"/>
              </p:cNvSpPr>
              <p:nvPr/>
            </p:nvSpPr>
            <p:spPr bwMode="auto">
              <a:xfrm>
                <a:off x="3744" y="3360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>
                    <a:ea typeface="楷体_GB2312" charset="0"/>
                  </a:rPr>
                  <a:t>A</a:t>
                </a: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57" name="Text Box 8"/>
              <p:cNvSpPr txBox="1">
                <a:spLocks noChangeArrowheads="1"/>
              </p:cNvSpPr>
              <p:nvPr/>
            </p:nvSpPr>
            <p:spPr bwMode="auto">
              <a:xfrm>
                <a:off x="3744" y="3027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dirty="0">
                    <a:ea typeface="楷体_GB2312" charset="0"/>
                  </a:rPr>
                  <a:t>B</a:t>
                </a:r>
              </a:p>
            </p:txBody>
          </p:sp>
          <p:sp>
            <p:nvSpPr>
              <p:cNvPr id="58" name="Text Box 9"/>
              <p:cNvSpPr txBox="1">
                <a:spLocks noChangeArrowheads="1"/>
              </p:cNvSpPr>
              <p:nvPr/>
            </p:nvSpPr>
            <p:spPr bwMode="auto">
              <a:xfrm>
                <a:off x="3744" y="2672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59" name="Text Box 10"/>
              <p:cNvSpPr txBox="1">
                <a:spLocks noChangeArrowheads="1"/>
              </p:cNvSpPr>
              <p:nvPr/>
            </p:nvSpPr>
            <p:spPr bwMode="auto">
              <a:xfrm>
                <a:off x="3744" y="2376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10565670" y="4807018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 dirty="0" smtClean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D,C</a:t>
              </a:r>
              <a:r>
                <a:rPr lang="zh-CN" altLang="en-US" b="1" kern="0" dirty="0" smtClean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出</a:t>
              </a:r>
              <a:r>
                <a:rPr lang="zh-CN" altLang="en-US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栈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60" name="直线箭头连接符 59"/>
          <p:cNvCxnSpPr/>
          <p:nvPr/>
        </p:nvCxnSpPr>
        <p:spPr bwMode="auto">
          <a:xfrm>
            <a:off x="4351367" y="3324765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1" name="矩形 60"/>
          <p:cNvSpPr/>
          <p:nvPr/>
        </p:nvSpPr>
        <p:spPr>
          <a:xfrm>
            <a:off x="4397599" y="2949445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charset="0"/>
                <a:ea typeface="Times New Roman" charset="0"/>
                <a:cs typeface="Times New Roman" charset="0"/>
              </a:rPr>
              <a:t>base</a:t>
            </a:r>
            <a:endParaRPr lang="zh-CN" altLang="en-US" dirty="0"/>
          </a:p>
        </p:txBody>
      </p:sp>
      <p:cxnSp>
        <p:nvCxnSpPr>
          <p:cNvPr id="62" name="直线箭头连接符 61"/>
          <p:cNvCxnSpPr/>
          <p:nvPr/>
        </p:nvCxnSpPr>
        <p:spPr bwMode="auto">
          <a:xfrm>
            <a:off x="4351367" y="2313562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3" name="矩形 62"/>
          <p:cNvSpPr/>
          <p:nvPr/>
        </p:nvSpPr>
        <p:spPr>
          <a:xfrm>
            <a:off x="4397599" y="19382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endParaRPr lang="zh-CN" altLang="en-US" dirty="0"/>
          </a:p>
        </p:txBody>
      </p:sp>
      <p:grpSp>
        <p:nvGrpSpPr>
          <p:cNvPr id="64" name="组 63"/>
          <p:cNvGrpSpPr/>
          <p:nvPr/>
        </p:nvGrpSpPr>
        <p:grpSpPr>
          <a:xfrm>
            <a:off x="8036643" y="1495750"/>
            <a:ext cx="1338828" cy="2476937"/>
            <a:chOff x="10485910" y="2735644"/>
            <a:chExt cx="1338828" cy="2476937"/>
          </a:xfrm>
        </p:grpSpPr>
        <p:grpSp>
          <p:nvGrpSpPr>
            <p:cNvPr id="65" name="Group 6"/>
            <p:cNvGrpSpPr>
              <a:grpSpLocks/>
            </p:cNvGrpSpPr>
            <p:nvPr/>
          </p:nvGrpSpPr>
          <p:grpSpPr bwMode="auto">
            <a:xfrm>
              <a:off x="10485911" y="2735644"/>
              <a:ext cx="1033893" cy="1938917"/>
              <a:chOff x="3744" y="2376"/>
              <a:chExt cx="1488" cy="1347"/>
            </a:xfrm>
          </p:grpSpPr>
          <p:sp>
            <p:nvSpPr>
              <p:cNvPr id="67" name="Text Box 7"/>
              <p:cNvSpPr txBox="1">
                <a:spLocks noChangeArrowheads="1"/>
              </p:cNvSpPr>
              <p:nvPr/>
            </p:nvSpPr>
            <p:spPr bwMode="auto">
              <a:xfrm>
                <a:off x="3744" y="3360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68" name="Text Box 8"/>
              <p:cNvSpPr txBox="1">
                <a:spLocks noChangeArrowheads="1"/>
              </p:cNvSpPr>
              <p:nvPr/>
            </p:nvSpPr>
            <p:spPr bwMode="auto">
              <a:xfrm>
                <a:off x="3744" y="3027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69" name="Text Box 9"/>
              <p:cNvSpPr txBox="1">
                <a:spLocks noChangeArrowheads="1"/>
              </p:cNvSpPr>
              <p:nvPr/>
            </p:nvSpPr>
            <p:spPr bwMode="auto">
              <a:xfrm>
                <a:off x="3744" y="2672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  <p:sp>
            <p:nvSpPr>
              <p:cNvPr id="70" name="Text Box 10"/>
              <p:cNvSpPr txBox="1">
                <a:spLocks noChangeArrowheads="1"/>
              </p:cNvSpPr>
              <p:nvPr/>
            </p:nvSpPr>
            <p:spPr bwMode="auto">
              <a:xfrm>
                <a:off x="3744" y="2376"/>
                <a:ext cx="1488" cy="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zh-CN" sz="2800" dirty="0">
                  <a:ea typeface="楷体_GB2312" charset="0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10485910" y="4843249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 dirty="0" smtClean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B,A</a:t>
              </a:r>
              <a:r>
                <a:rPr lang="zh-CN" altLang="en-US" b="1" kern="0" dirty="0" smtClean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出</a:t>
              </a:r>
              <a:r>
                <a:rPr lang="en-US" altLang="zh-CN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,</a:t>
              </a:r>
              <a:r>
                <a:rPr lang="zh-CN" altLang="en-US" b="1" kern="0" dirty="0" smtClean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空</a:t>
              </a:r>
              <a:r>
                <a:rPr lang="zh-CN" altLang="en-US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栈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71" name="直线箭头连接符 70"/>
          <p:cNvCxnSpPr/>
          <p:nvPr/>
        </p:nvCxnSpPr>
        <p:spPr bwMode="auto">
          <a:xfrm>
            <a:off x="7357014" y="3438876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72" name="矩形 71"/>
          <p:cNvSpPr/>
          <p:nvPr/>
        </p:nvSpPr>
        <p:spPr>
          <a:xfrm>
            <a:off x="7403246" y="312738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charset="0"/>
                <a:ea typeface="Times New Roman" charset="0"/>
                <a:cs typeface="Times New Roman" charset="0"/>
              </a:rPr>
              <a:t>base</a:t>
            </a:r>
            <a:endParaRPr lang="zh-CN" altLang="en-US" dirty="0"/>
          </a:p>
        </p:txBody>
      </p:sp>
      <p:cxnSp>
        <p:nvCxnSpPr>
          <p:cNvPr id="73" name="直线箭头连接符 72"/>
          <p:cNvCxnSpPr/>
          <p:nvPr/>
        </p:nvCxnSpPr>
        <p:spPr bwMode="auto">
          <a:xfrm>
            <a:off x="7357013" y="3145130"/>
            <a:ext cx="6412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74" name="矩形 73"/>
          <p:cNvSpPr/>
          <p:nvPr/>
        </p:nvSpPr>
        <p:spPr>
          <a:xfrm>
            <a:off x="7403718" y="278748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2113929" y="364514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 满栈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6" name="Text Box 9"/>
          <p:cNvSpPr txBox="1">
            <a:spLocks noChangeArrowheads="1"/>
          </p:cNvSpPr>
          <p:nvPr/>
        </p:nvSpPr>
        <p:spPr bwMode="auto">
          <a:xfrm>
            <a:off x="2101931" y="1553101"/>
            <a:ext cx="1033893" cy="5225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dirty="0">
                <a:ea typeface="楷体_GB2312" charset="0"/>
              </a:rPr>
              <a:t>D</a:t>
            </a:r>
          </a:p>
        </p:txBody>
      </p:sp>
      <p:sp>
        <p:nvSpPr>
          <p:cNvPr id="36" name="矩形 35"/>
          <p:cNvSpPr/>
          <p:nvPr/>
        </p:nvSpPr>
        <p:spPr>
          <a:xfrm>
            <a:off x="1480059" y="107674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10019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315277" y="344556"/>
            <a:ext cx="5618921" cy="7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3.1</a:t>
            </a:r>
            <a:r>
              <a:rPr lang="zh-CN" altLang="en-US" kern="0" dirty="0"/>
              <a:t>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9" y="1086679"/>
            <a:ext cx="6083218" cy="41982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264" y="1086679"/>
            <a:ext cx="5235303" cy="41982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3093" y="5595982"/>
            <a:ext cx="46346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先进去，后出来</a:t>
            </a:r>
            <a:r>
              <a:rPr lang="en-US" altLang="zh-CN" sz="3600" dirty="0" smtClean="0">
                <a:solidFill>
                  <a:srgbClr val="FF0000"/>
                </a:solidFill>
              </a:rPr>
              <a:t>——</a:t>
            </a:r>
            <a:r>
              <a:rPr lang="zh-CN" altLang="en-US" sz="3600" dirty="0" smtClean="0">
                <a:solidFill>
                  <a:srgbClr val="FF0000"/>
                </a:solidFill>
              </a:rPr>
              <a:t>栈</a:t>
            </a:r>
            <a:endParaRPr lang="en-US" altLang="zh-CN" sz="3600" dirty="0" smtClean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1538"/>
            <a:ext cx="12192000" cy="6030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2663" y="1086679"/>
            <a:ext cx="7786674" cy="47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97000" y="414336"/>
            <a:ext cx="777240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出栈操作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94262" y="1176336"/>
            <a:ext cx="8839200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3600" b="1" dirty="0"/>
              <a:t>Status</a:t>
            </a:r>
            <a:r>
              <a:rPr lang="en-US" altLang="zh-CN" sz="3600" dirty="0"/>
              <a:t> Pop (</a:t>
            </a:r>
            <a:r>
              <a:rPr lang="en-US" altLang="zh-CN" sz="3600" dirty="0" err="1"/>
              <a:t>SqStack</a:t>
            </a:r>
            <a:r>
              <a:rPr lang="en-US" altLang="zh-CN" sz="3600" dirty="0"/>
              <a:t> </a:t>
            </a:r>
            <a:r>
              <a:rPr lang="en-US" altLang="zh-CN" sz="3600" b="1" dirty="0"/>
              <a:t>&amp;</a:t>
            </a:r>
            <a:r>
              <a:rPr lang="en-US" altLang="zh-CN" sz="3600" dirty="0"/>
              <a:t>S, </a:t>
            </a:r>
            <a:r>
              <a:rPr lang="en-US" altLang="zh-CN" sz="3600" dirty="0" err="1"/>
              <a:t>SElemType</a:t>
            </a:r>
            <a:r>
              <a:rPr lang="en-US" altLang="zh-CN" sz="3600" dirty="0"/>
              <a:t> </a:t>
            </a:r>
            <a:r>
              <a:rPr lang="en-US" altLang="zh-CN" sz="3600" b="1" dirty="0"/>
              <a:t>&amp;</a:t>
            </a:r>
            <a:r>
              <a:rPr lang="en-US" altLang="zh-CN" sz="3600" dirty="0"/>
              <a:t>e) </a:t>
            </a:r>
            <a:r>
              <a:rPr lang="en-US" altLang="zh-CN" sz="3600" b="1" dirty="0"/>
              <a:t>{</a:t>
            </a:r>
            <a:endParaRPr lang="en-US" altLang="zh-CN" sz="3600" dirty="0"/>
          </a:p>
          <a:p>
            <a:pPr>
              <a:lnSpc>
                <a:spcPct val="125000"/>
              </a:lnSpc>
            </a:pPr>
            <a:r>
              <a:rPr lang="en-US" altLang="zh-CN" sz="3600" dirty="0"/>
              <a:t>     // </a:t>
            </a:r>
            <a:r>
              <a:rPr lang="zh-CN" altLang="en-US" sz="3600" dirty="0">
                <a:latin typeface="SimSun" charset="-122"/>
                <a:ea typeface="SimSun" charset="-122"/>
                <a:cs typeface="SimSun" charset="-122"/>
              </a:rPr>
              <a:t>若栈不空，则删除</a:t>
            </a:r>
            <a:r>
              <a:rPr lang="en-US" altLang="zh-CN" sz="3600" dirty="0">
                <a:latin typeface="SimSun" charset="-122"/>
                <a:ea typeface="SimSun" charset="-122"/>
                <a:cs typeface="SimSun" charset="-122"/>
              </a:rPr>
              <a:t>S</a:t>
            </a:r>
            <a:r>
              <a:rPr lang="zh-CN" altLang="en-US" sz="3600" dirty="0">
                <a:latin typeface="SimSun" charset="-122"/>
                <a:ea typeface="SimSun" charset="-122"/>
                <a:cs typeface="SimSun" charset="-122"/>
              </a:rPr>
              <a:t>的栈顶元素，</a:t>
            </a:r>
          </a:p>
          <a:p>
            <a:pPr>
              <a:lnSpc>
                <a:spcPct val="125000"/>
              </a:lnSpc>
            </a:pPr>
            <a:r>
              <a:rPr lang="zh-CN" altLang="en-US" sz="3600" dirty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lang="en-US" altLang="zh-CN" sz="3600" dirty="0">
                <a:ea typeface="Times New Roman" charset="0"/>
                <a:cs typeface="Times New Roman" charset="0"/>
              </a:rPr>
              <a:t>//</a:t>
            </a:r>
            <a:r>
              <a:rPr lang="en-US" altLang="zh-CN" sz="36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3600" dirty="0">
                <a:latin typeface="SimSun" charset="-122"/>
                <a:ea typeface="SimSun" charset="-122"/>
                <a:cs typeface="SimSun" charset="-122"/>
              </a:rPr>
              <a:t>用</a:t>
            </a:r>
            <a:r>
              <a:rPr lang="en-US" altLang="zh-CN" sz="3600" dirty="0">
                <a:latin typeface="SimSun" charset="-122"/>
                <a:ea typeface="SimSun" charset="-122"/>
                <a:cs typeface="SimSun" charset="-122"/>
              </a:rPr>
              <a:t>e</a:t>
            </a:r>
            <a:r>
              <a:rPr lang="zh-CN" altLang="en-US" sz="3600" dirty="0">
                <a:latin typeface="SimSun" charset="-122"/>
                <a:ea typeface="SimSun" charset="-122"/>
                <a:cs typeface="SimSun" charset="-122"/>
              </a:rPr>
              <a:t>返回其值</a:t>
            </a:r>
            <a:endParaRPr lang="en-US" altLang="zh-CN" sz="3600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3600" dirty="0"/>
              <a:t>    </a:t>
            </a:r>
            <a:r>
              <a:rPr lang="en-US" altLang="zh-CN" sz="3600" b="1" dirty="0"/>
              <a:t>if</a:t>
            </a:r>
            <a:r>
              <a:rPr lang="en-US" altLang="zh-CN" sz="3600" dirty="0"/>
              <a:t> </a:t>
            </a:r>
            <a:r>
              <a:rPr lang="en-US" altLang="zh-CN" sz="3600" dirty="0">
                <a:solidFill>
                  <a:srgbClr val="800000"/>
                </a:solidFill>
              </a:rPr>
              <a:t>(</a:t>
            </a:r>
            <a:r>
              <a:rPr lang="en-US" altLang="zh-CN" sz="3600" dirty="0" err="1">
                <a:solidFill>
                  <a:srgbClr val="800000"/>
                </a:solidFill>
              </a:rPr>
              <a:t>S.top</a:t>
            </a:r>
            <a:r>
              <a:rPr lang="en-US" altLang="zh-CN" sz="3600" b="1" dirty="0">
                <a:solidFill>
                  <a:srgbClr val="800000"/>
                </a:solidFill>
              </a:rPr>
              <a:t> </a:t>
            </a:r>
            <a:r>
              <a:rPr lang="en-US" altLang="zh-CN" sz="3600" dirty="0">
                <a:solidFill>
                  <a:srgbClr val="800000"/>
                </a:solidFill>
              </a:rPr>
              <a:t>==</a:t>
            </a:r>
            <a:r>
              <a:rPr lang="en-US" altLang="zh-CN" sz="3600" b="1" dirty="0">
                <a:solidFill>
                  <a:srgbClr val="800000"/>
                </a:solidFill>
              </a:rPr>
              <a:t> </a:t>
            </a:r>
            <a:r>
              <a:rPr lang="en-US" altLang="zh-CN" sz="3600" dirty="0" err="1">
                <a:solidFill>
                  <a:srgbClr val="800000"/>
                </a:solidFill>
              </a:rPr>
              <a:t>S.base</a:t>
            </a:r>
            <a:r>
              <a:rPr lang="en-US" altLang="zh-CN" sz="3600" dirty="0">
                <a:solidFill>
                  <a:srgbClr val="800000"/>
                </a:solidFill>
              </a:rPr>
              <a:t>)</a:t>
            </a:r>
            <a:r>
              <a:rPr lang="en-US" altLang="zh-CN" sz="3600" dirty="0"/>
              <a:t> </a:t>
            </a:r>
            <a:r>
              <a:rPr lang="en-US" altLang="zh-CN" sz="3600" b="1" dirty="0"/>
              <a:t>return</a:t>
            </a:r>
            <a:r>
              <a:rPr lang="en-US" altLang="zh-CN" sz="3600" dirty="0"/>
              <a:t> ERROR;</a:t>
            </a:r>
          </a:p>
          <a:p>
            <a:pPr>
              <a:lnSpc>
                <a:spcPct val="125000"/>
              </a:lnSpc>
            </a:pPr>
            <a:r>
              <a:rPr lang="en-US" altLang="zh-CN" sz="3600" dirty="0"/>
              <a:t>    </a:t>
            </a:r>
            <a:r>
              <a:rPr lang="en-US" altLang="zh-CN" sz="3600" b="1" dirty="0" smtClean="0"/>
              <a:t>- </a:t>
            </a:r>
            <a:r>
              <a:rPr lang="en-US" altLang="zh-CN" sz="3600" b="1" dirty="0"/>
              <a:t>-</a:t>
            </a:r>
            <a:r>
              <a:rPr lang="en-US" altLang="zh-CN" sz="3600" b="1" dirty="0" err="1"/>
              <a:t>S.top</a:t>
            </a:r>
            <a:r>
              <a:rPr lang="en-US" altLang="zh-CN" sz="3600" b="1" dirty="0" smtClean="0"/>
              <a:t>;</a:t>
            </a:r>
          </a:p>
          <a:p>
            <a:pPr>
              <a:lnSpc>
                <a:spcPct val="125000"/>
              </a:lnSpc>
            </a:pPr>
            <a:r>
              <a:rPr lang="en-US" altLang="zh-CN" sz="3600" b="1" dirty="0"/>
              <a:t> </a:t>
            </a:r>
            <a:r>
              <a:rPr lang="en-US" altLang="zh-CN" sz="3600" b="1" dirty="0" smtClean="0"/>
              <a:t>   e</a:t>
            </a:r>
            <a:r>
              <a:rPr lang="en-US" altLang="zh-CN" sz="3600" b="1" dirty="0"/>
              <a:t>=*</a:t>
            </a:r>
            <a:r>
              <a:rPr lang="en-US" altLang="zh-CN" sz="3600" b="1" dirty="0" err="1"/>
              <a:t>S.top</a:t>
            </a:r>
            <a:r>
              <a:rPr lang="en-US" altLang="zh-CN" sz="3600" b="1" dirty="0"/>
              <a:t>;</a:t>
            </a:r>
          </a:p>
          <a:p>
            <a:pPr>
              <a:lnSpc>
                <a:spcPct val="125000"/>
              </a:lnSpc>
            </a:pPr>
            <a:r>
              <a:rPr lang="en-US" altLang="zh-CN" sz="3600" dirty="0"/>
              <a:t>   </a:t>
            </a:r>
            <a:r>
              <a:rPr lang="en-US" altLang="zh-CN" sz="3600" b="1" dirty="0"/>
              <a:t> return</a:t>
            </a:r>
            <a:r>
              <a:rPr lang="en-US" altLang="zh-CN" sz="3600" dirty="0"/>
              <a:t> OK;</a:t>
            </a:r>
          </a:p>
          <a:p>
            <a:pPr>
              <a:lnSpc>
                <a:spcPct val="125000"/>
              </a:lnSpc>
            </a:pPr>
            <a:r>
              <a:rPr lang="en-US" altLang="zh-CN" sz="3600" b="1" dirty="0"/>
              <a:t>}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570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9862" y="525662"/>
            <a:ext cx="4711556" cy="526761"/>
          </a:xfrm>
        </p:spPr>
        <p:txBody>
          <a:bodyPr/>
          <a:lstStyle/>
          <a:p>
            <a:pPr eaLnBrk="1" hangingPunct="1"/>
            <a:r>
              <a:rPr lang="zh-CN" altLang="en-US" dirty="0"/>
              <a:t>栈的链式存储结构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6559" y="2915237"/>
            <a:ext cx="6486615" cy="3094931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zh-CN" altLang="en-US" sz="3600" b="0" dirty="0" smtClean="0">
                <a:latin typeface="SimSun" charset="-122"/>
                <a:ea typeface="SimSun" charset="-122"/>
                <a:cs typeface="SimSun" charset="-122"/>
              </a:rPr>
              <a:t>用链式存储结构存储的栈，叫做</a:t>
            </a:r>
            <a:r>
              <a:rPr lang="zh-CN" altLang="en-US" sz="3600" b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链栈</a:t>
            </a:r>
            <a:endParaRPr lang="en-US" altLang="zh-CN" sz="3600" b="0" dirty="0" smtClean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026730" y="1052423"/>
            <a:ext cx="2362200" cy="5334000"/>
            <a:chOff x="3888" y="240"/>
            <a:chExt cx="1556" cy="3676"/>
          </a:xfrm>
        </p:grpSpPr>
        <p:sp>
          <p:nvSpPr>
            <p:cNvPr id="27653" name="Rectangle 5"/>
            <p:cNvSpPr>
              <a:spLocks noChangeArrowheads="1"/>
            </p:cNvSpPr>
            <p:nvPr/>
          </p:nvSpPr>
          <p:spPr bwMode="auto">
            <a:xfrm>
              <a:off x="4896" y="816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27654" name="Rectangle 6"/>
            <p:cNvSpPr>
              <a:spLocks noChangeArrowheads="1"/>
            </p:cNvSpPr>
            <p:nvPr/>
          </p:nvSpPr>
          <p:spPr bwMode="auto">
            <a:xfrm>
              <a:off x="4416" y="816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/>
                <a:t>a</a:t>
              </a:r>
              <a:r>
                <a:rPr lang="en-US" altLang="zh-CN" i="1" baseline="-25000"/>
                <a:t>n</a:t>
              </a:r>
            </a:p>
          </p:txBody>
        </p:sp>
        <p:sp>
          <p:nvSpPr>
            <p:cNvPr id="27655" name="Line 7"/>
            <p:cNvSpPr>
              <a:spLocks noChangeShapeType="1"/>
            </p:cNvSpPr>
            <p:nvPr/>
          </p:nvSpPr>
          <p:spPr bwMode="auto">
            <a:xfrm>
              <a:off x="4416" y="816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6" name="Line 8"/>
            <p:cNvSpPr>
              <a:spLocks noChangeShapeType="1"/>
            </p:cNvSpPr>
            <p:nvPr/>
          </p:nvSpPr>
          <p:spPr bwMode="auto">
            <a:xfrm>
              <a:off x="4416" y="1152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7" name="Line 9"/>
            <p:cNvSpPr>
              <a:spLocks noChangeShapeType="1"/>
            </p:cNvSpPr>
            <p:nvPr/>
          </p:nvSpPr>
          <p:spPr bwMode="auto">
            <a:xfrm>
              <a:off x="4416" y="816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8" name="Line 10"/>
            <p:cNvSpPr>
              <a:spLocks noChangeShapeType="1"/>
            </p:cNvSpPr>
            <p:nvPr/>
          </p:nvSpPr>
          <p:spPr bwMode="auto">
            <a:xfrm>
              <a:off x="5376" y="816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9" name="Line 11"/>
            <p:cNvSpPr>
              <a:spLocks noChangeShapeType="1"/>
            </p:cNvSpPr>
            <p:nvPr/>
          </p:nvSpPr>
          <p:spPr bwMode="auto">
            <a:xfrm>
              <a:off x="4896" y="816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0" name="Rectangle 12"/>
            <p:cNvSpPr>
              <a:spLocks noChangeArrowheads="1"/>
            </p:cNvSpPr>
            <p:nvPr/>
          </p:nvSpPr>
          <p:spPr bwMode="auto">
            <a:xfrm>
              <a:off x="4915" y="1392"/>
              <a:ext cx="461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27661" name="Rectangle 13"/>
            <p:cNvSpPr>
              <a:spLocks noChangeArrowheads="1"/>
            </p:cNvSpPr>
            <p:nvPr/>
          </p:nvSpPr>
          <p:spPr bwMode="auto">
            <a:xfrm>
              <a:off x="4416" y="1392"/>
              <a:ext cx="4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/>
                <a:t>a</a:t>
              </a:r>
              <a:r>
                <a:rPr lang="en-US" altLang="zh-CN" i="1" baseline="-25000"/>
                <a:t>n-1</a:t>
              </a:r>
            </a:p>
          </p:txBody>
        </p:sp>
        <p:sp>
          <p:nvSpPr>
            <p:cNvPr id="27662" name="Line 14"/>
            <p:cNvSpPr>
              <a:spLocks noChangeShapeType="1"/>
            </p:cNvSpPr>
            <p:nvPr/>
          </p:nvSpPr>
          <p:spPr bwMode="auto">
            <a:xfrm>
              <a:off x="4416" y="1392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3" name="Line 15"/>
            <p:cNvSpPr>
              <a:spLocks noChangeShapeType="1"/>
            </p:cNvSpPr>
            <p:nvPr/>
          </p:nvSpPr>
          <p:spPr bwMode="auto">
            <a:xfrm>
              <a:off x="4416" y="1728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4" name="Line 16"/>
            <p:cNvSpPr>
              <a:spLocks noChangeShapeType="1"/>
            </p:cNvSpPr>
            <p:nvPr/>
          </p:nvSpPr>
          <p:spPr bwMode="auto">
            <a:xfrm>
              <a:off x="4416" y="139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5" name="Line 17"/>
            <p:cNvSpPr>
              <a:spLocks noChangeShapeType="1"/>
            </p:cNvSpPr>
            <p:nvPr/>
          </p:nvSpPr>
          <p:spPr bwMode="auto">
            <a:xfrm>
              <a:off x="5376" y="139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6" name="Line 18"/>
            <p:cNvSpPr>
              <a:spLocks noChangeShapeType="1"/>
            </p:cNvSpPr>
            <p:nvPr/>
          </p:nvSpPr>
          <p:spPr bwMode="auto">
            <a:xfrm>
              <a:off x="4915" y="1392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7" name="Rectangle 19"/>
            <p:cNvSpPr>
              <a:spLocks noChangeArrowheads="1"/>
            </p:cNvSpPr>
            <p:nvPr/>
          </p:nvSpPr>
          <p:spPr bwMode="auto">
            <a:xfrm>
              <a:off x="4992" y="2112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27668" name="Rectangle 20"/>
            <p:cNvSpPr>
              <a:spLocks noChangeArrowheads="1"/>
            </p:cNvSpPr>
            <p:nvPr/>
          </p:nvSpPr>
          <p:spPr bwMode="auto">
            <a:xfrm>
              <a:off x="4464" y="2112"/>
              <a:ext cx="528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/>
                <a:t>a</a:t>
              </a:r>
              <a:r>
                <a:rPr lang="en-US" altLang="zh-CN" i="1" baseline="-25000"/>
                <a:t>i+1</a:t>
              </a:r>
            </a:p>
          </p:txBody>
        </p:sp>
        <p:sp>
          <p:nvSpPr>
            <p:cNvPr id="27669" name="Line 21"/>
            <p:cNvSpPr>
              <a:spLocks noChangeShapeType="1"/>
            </p:cNvSpPr>
            <p:nvPr/>
          </p:nvSpPr>
          <p:spPr bwMode="auto">
            <a:xfrm>
              <a:off x="4464" y="2112"/>
              <a:ext cx="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0" name="Line 22"/>
            <p:cNvSpPr>
              <a:spLocks noChangeShapeType="1"/>
            </p:cNvSpPr>
            <p:nvPr/>
          </p:nvSpPr>
          <p:spPr bwMode="auto">
            <a:xfrm>
              <a:off x="4464" y="2448"/>
              <a:ext cx="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1" name="Line 23"/>
            <p:cNvSpPr>
              <a:spLocks noChangeShapeType="1"/>
            </p:cNvSpPr>
            <p:nvPr/>
          </p:nvSpPr>
          <p:spPr bwMode="auto">
            <a:xfrm>
              <a:off x="4464" y="211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2" name="Line 24"/>
            <p:cNvSpPr>
              <a:spLocks noChangeShapeType="1"/>
            </p:cNvSpPr>
            <p:nvPr/>
          </p:nvSpPr>
          <p:spPr bwMode="auto">
            <a:xfrm>
              <a:off x="5376" y="211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3" name="Line 25"/>
            <p:cNvSpPr>
              <a:spLocks noChangeShapeType="1"/>
            </p:cNvSpPr>
            <p:nvPr/>
          </p:nvSpPr>
          <p:spPr bwMode="auto">
            <a:xfrm>
              <a:off x="4992" y="2112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4" name="Rectangle 26"/>
            <p:cNvSpPr>
              <a:spLocks noChangeArrowheads="1"/>
            </p:cNvSpPr>
            <p:nvPr/>
          </p:nvSpPr>
          <p:spPr bwMode="auto">
            <a:xfrm>
              <a:off x="4969" y="2688"/>
              <a:ext cx="45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27675" name="Rectangle 27"/>
            <p:cNvSpPr>
              <a:spLocks noChangeArrowheads="1"/>
            </p:cNvSpPr>
            <p:nvPr/>
          </p:nvSpPr>
          <p:spPr bwMode="auto">
            <a:xfrm>
              <a:off x="4464" y="2688"/>
              <a:ext cx="50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/>
                <a:t>a</a:t>
              </a:r>
              <a:r>
                <a:rPr lang="en-US" altLang="zh-CN" i="1" baseline="-25000"/>
                <a:t>i</a:t>
              </a:r>
            </a:p>
          </p:txBody>
        </p:sp>
        <p:sp>
          <p:nvSpPr>
            <p:cNvPr id="27676" name="Line 28"/>
            <p:cNvSpPr>
              <a:spLocks noChangeShapeType="1"/>
            </p:cNvSpPr>
            <p:nvPr/>
          </p:nvSpPr>
          <p:spPr bwMode="auto">
            <a:xfrm>
              <a:off x="4464" y="2688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7" name="Line 29"/>
            <p:cNvSpPr>
              <a:spLocks noChangeShapeType="1"/>
            </p:cNvSpPr>
            <p:nvPr/>
          </p:nvSpPr>
          <p:spPr bwMode="auto">
            <a:xfrm>
              <a:off x="4464" y="3014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8" name="Line 30"/>
            <p:cNvSpPr>
              <a:spLocks noChangeShapeType="1"/>
            </p:cNvSpPr>
            <p:nvPr/>
          </p:nvSpPr>
          <p:spPr bwMode="auto">
            <a:xfrm>
              <a:off x="4464" y="2688"/>
              <a:ext cx="0" cy="32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9" name="Line 31"/>
            <p:cNvSpPr>
              <a:spLocks noChangeShapeType="1"/>
            </p:cNvSpPr>
            <p:nvPr/>
          </p:nvSpPr>
          <p:spPr bwMode="auto">
            <a:xfrm>
              <a:off x="5424" y="2688"/>
              <a:ext cx="0" cy="32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0" name="Line 32"/>
            <p:cNvSpPr>
              <a:spLocks noChangeShapeType="1"/>
            </p:cNvSpPr>
            <p:nvPr/>
          </p:nvSpPr>
          <p:spPr bwMode="auto">
            <a:xfrm>
              <a:off x="4969" y="2688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1" name="Rectangle 33"/>
            <p:cNvSpPr>
              <a:spLocks noChangeArrowheads="1"/>
            </p:cNvSpPr>
            <p:nvPr/>
          </p:nvSpPr>
          <p:spPr bwMode="auto">
            <a:xfrm>
              <a:off x="4944" y="3552"/>
              <a:ext cx="480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^</a:t>
              </a:r>
            </a:p>
          </p:txBody>
        </p:sp>
        <p:sp>
          <p:nvSpPr>
            <p:cNvPr id="27682" name="Rectangle 34"/>
            <p:cNvSpPr>
              <a:spLocks noChangeArrowheads="1"/>
            </p:cNvSpPr>
            <p:nvPr/>
          </p:nvSpPr>
          <p:spPr bwMode="auto">
            <a:xfrm>
              <a:off x="4464" y="3552"/>
              <a:ext cx="480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i="1"/>
                <a:t>a</a:t>
              </a:r>
              <a:r>
                <a:rPr lang="en-US" altLang="zh-CN" sz="2800" i="1" baseline="-25000"/>
                <a:t>1</a:t>
              </a:r>
            </a:p>
          </p:txBody>
        </p:sp>
        <p:sp>
          <p:nvSpPr>
            <p:cNvPr id="27683" name="Line 35"/>
            <p:cNvSpPr>
              <a:spLocks noChangeShapeType="1"/>
            </p:cNvSpPr>
            <p:nvPr/>
          </p:nvSpPr>
          <p:spPr bwMode="auto">
            <a:xfrm>
              <a:off x="4464" y="3552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4" name="Line 36"/>
            <p:cNvSpPr>
              <a:spLocks noChangeShapeType="1"/>
            </p:cNvSpPr>
            <p:nvPr/>
          </p:nvSpPr>
          <p:spPr bwMode="auto">
            <a:xfrm>
              <a:off x="4464" y="3916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>
              <a:off x="4464" y="3552"/>
              <a:ext cx="0" cy="3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6" name="Line 38"/>
            <p:cNvSpPr>
              <a:spLocks noChangeShapeType="1"/>
            </p:cNvSpPr>
            <p:nvPr/>
          </p:nvSpPr>
          <p:spPr bwMode="auto">
            <a:xfrm>
              <a:off x="5424" y="3552"/>
              <a:ext cx="0" cy="3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7" name="Line 39"/>
            <p:cNvSpPr>
              <a:spLocks noChangeShapeType="1"/>
            </p:cNvSpPr>
            <p:nvPr/>
          </p:nvSpPr>
          <p:spPr bwMode="auto">
            <a:xfrm>
              <a:off x="4944" y="3552"/>
              <a:ext cx="0" cy="3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8" name="Line 40"/>
            <p:cNvSpPr>
              <a:spLocks noChangeShapeType="1"/>
            </p:cNvSpPr>
            <p:nvPr/>
          </p:nvSpPr>
          <p:spPr bwMode="auto">
            <a:xfrm>
              <a:off x="5136" y="91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9" name="Line 41"/>
            <p:cNvSpPr>
              <a:spLocks noChangeShapeType="1"/>
            </p:cNvSpPr>
            <p:nvPr/>
          </p:nvSpPr>
          <p:spPr bwMode="auto">
            <a:xfrm>
              <a:off x="5136" y="15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0" name="Line 42"/>
            <p:cNvSpPr>
              <a:spLocks noChangeShapeType="1"/>
            </p:cNvSpPr>
            <p:nvPr/>
          </p:nvSpPr>
          <p:spPr bwMode="auto">
            <a:xfrm>
              <a:off x="5184" y="23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1" name="Line 43"/>
            <p:cNvSpPr>
              <a:spLocks noChangeShapeType="1"/>
            </p:cNvSpPr>
            <p:nvPr/>
          </p:nvSpPr>
          <p:spPr bwMode="auto">
            <a:xfrm>
              <a:off x="5232" y="288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2" name="Text Box 44"/>
            <p:cNvSpPr txBox="1">
              <a:spLocks noChangeArrowheads="1"/>
            </p:cNvSpPr>
            <p:nvPr/>
          </p:nvSpPr>
          <p:spPr bwMode="auto">
            <a:xfrm>
              <a:off x="5024" y="1872"/>
              <a:ext cx="30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Arial Narrow" charset="0"/>
                </a:rPr>
                <a:t>…</a:t>
              </a:r>
            </a:p>
          </p:txBody>
        </p:sp>
        <p:sp>
          <p:nvSpPr>
            <p:cNvPr id="27693" name="Text Box 45"/>
            <p:cNvSpPr txBox="1">
              <a:spLocks noChangeArrowheads="1"/>
            </p:cNvSpPr>
            <p:nvPr/>
          </p:nvSpPr>
          <p:spPr bwMode="auto">
            <a:xfrm>
              <a:off x="5140" y="3216"/>
              <a:ext cx="30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Arial Narrow" charset="0"/>
                </a:rPr>
                <a:t>…</a:t>
              </a:r>
            </a:p>
          </p:txBody>
        </p:sp>
        <p:sp>
          <p:nvSpPr>
            <p:cNvPr id="27694" name="Line 46"/>
            <p:cNvSpPr>
              <a:spLocks noChangeShapeType="1"/>
            </p:cNvSpPr>
            <p:nvPr/>
          </p:nvSpPr>
          <p:spPr bwMode="auto">
            <a:xfrm>
              <a:off x="5232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5" name="Line 47"/>
            <p:cNvSpPr>
              <a:spLocks noChangeShapeType="1"/>
            </p:cNvSpPr>
            <p:nvPr/>
          </p:nvSpPr>
          <p:spPr bwMode="auto">
            <a:xfrm>
              <a:off x="5136" y="201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6" name="Text Box 48"/>
            <p:cNvSpPr txBox="1">
              <a:spLocks noChangeArrowheads="1"/>
            </p:cNvSpPr>
            <p:nvPr/>
          </p:nvSpPr>
          <p:spPr bwMode="auto">
            <a:xfrm>
              <a:off x="3888" y="815"/>
              <a:ext cx="528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latin typeface="Arial Narrow" charset="0"/>
                </a:rPr>
                <a:t>栈顶</a:t>
              </a:r>
            </a:p>
          </p:txBody>
        </p:sp>
        <p:sp>
          <p:nvSpPr>
            <p:cNvPr id="27697" name="Text Box 49"/>
            <p:cNvSpPr txBox="1">
              <a:spLocks noChangeArrowheads="1"/>
            </p:cNvSpPr>
            <p:nvPr/>
          </p:nvSpPr>
          <p:spPr bwMode="auto">
            <a:xfrm>
              <a:off x="3984" y="3504"/>
              <a:ext cx="624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latin typeface="Arial Narrow" charset="0"/>
                </a:rPr>
                <a:t>栈底</a:t>
              </a:r>
            </a:p>
          </p:txBody>
        </p:sp>
        <p:sp>
          <p:nvSpPr>
            <p:cNvPr id="27698" name="Text Box 50"/>
            <p:cNvSpPr txBox="1">
              <a:spLocks noChangeArrowheads="1"/>
            </p:cNvSpPr>
            <p:nvPr/>
          </p:nvSpPr>
          <p:spPr bwMode="auto">
            <a:xfrm>
              <a:off x="4032" y="240"/>
              <a:ext cx="57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i="1"/>
                <a:t>Ｓ</a:t>
              </a:r>
            </a:p>
          </p:txBody>
        </p:sp>
        <p:sp>
          <p:nvSpPr>
            <p:cNvPr id="27699" name="Line 51"/>
            <p:cNvSpPr>
              <a:spLocks noChangeShapeType="1"/>
            </p:cNvSpPr>
            <p:nvPr/>
          </p:nvSpPr>
          <p:spPr bwMode="auto">
            <a:xfrm>
              <a:off x="4320" y="480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55541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 build="p" bldLvl="5" autoUpdateAnimBg="0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9862" y="525662"/>
            <a:ext cx="4711556" cy="526761"/>
          </a:xfrm>
        </p:spPr>
        <p:txBody>
          <a:bodyPr/>
          <a:lstStyle/>
          <a:p>
            <a:pPr eaLnBrk="1" hangingPunct="1"/>
            <a:r>
              <a:rPr lang="zh-CN" altLang="en-US" dirty="0"/>
              <a:t>栈的链式存储结构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2098" y="1841568"/>
            <a:ext cx="6248400" cy="3094931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en-US" altLang="zh-CN" sz="3600" b="0" dirty="0" err="1">
                <a:latin typeface="Times New Roman" charset="0"/>
                <a:ea typeface="Times New Roman" charset="0"/>
                <a:cs typeface="Times New Roman" charset="0"/>
              </a:rPr>
              <a:t>typedef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0" dirty="0" err="1">
                <a:latin typeface="Times New Roman" charset="0"/>
                <a:ea typeface="Times New Roman" charset="0"/>
                <a:cs typeface="Times New Roman" charset="0"/>
              </a:rPr>
              <a:t>struct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0" dirty="0" err="1">
                <a:latin typeface="Times New Roman" charset="0"/>
                <a:ea typeface="Times New Roman" charset="0"/>
                <a:cs typeface="Times New Roman" charset="0"/>
              </a:rPr>
              <a:t>SNode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sz="3600" b="0" dirty="0" err="1">
                <a:latin typeface="Times New Roman" charset="0"/>
                <a:ea typeface="Times New Roman" charset="0"/>
                <a:cs typeface="Times New Roman" charset="0"/>
              </a:rPr>
              <a:t>ElemType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sz="3600" b="0" dirty="0" err="1">
                <a:latin typeface="Times New Roman" charset="0"/>
                <a:ea typeface="Times New Roman" charset="0"/>
                <a:cs typeface="Times New Roman" charset="0"/>
              </a:rPr>
              <a:t>struct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0" dirty="0" err="1">
                <a:latin typeface="Times New Roman" charset="0"/>
                <a:ea typeface="Times New Roman" charset="0"/>
                <a:cs typeface="Times New Roman" charset="0"/>
              </a:rPr>
              <a:t>SNode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*next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  <a:r>
              <a:rPr lang="en-US" altLang="zh-CN" sz="3600" b="0" dirty="0" err="1">
                <a:latin typeface="Times New Roman" charset="0"/>
                <a:ea typeface="Times New Roman" charset="0"/>
                <a:cs typeface="Times New Roman" charset="0"/>
              </a:rPr>
              <a:t>SNode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,*</a:t>
            </a:r>
            <a:r>
              <a:rPr lang="en-US" altLang="zh-CN" sz="3600" b="0" dirty="0" err="1">
                <a:latin typeface="Times New Roman" charset="0"/>
                <a:ea typeface="Times New Roman" charset="0"/>
                <a:cs typeface="Times New Roman" charset="0"/>
              </a:rPr>
              <a:t>LinkStack</a:t>
            </a:r>
            <a:r>
              <a:rPr lang="en-US" altLang="zh-CN" sz="3600" b="0" dirty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026730" y="1052423"/>
            <a:ext cx="2362200" cy="5334000"/>
            <a:chOff x="3888" y="240"/>
            <a:chExt cx="1556" cy="3676"/>
          </a:xfrm>
        </p:grpSpPr>
        <p:sp>
          <p:nvSpPr>
            <p:cNvPr id="27653" name="Rectangle 5"/>
            <p:cNvSpPr>
              <a:spLocks noChangeArrowheads="1"/>
            </p:cNvSpPr>
            <p:nvPr/>
          </p:nvSpPr>
          <p:spPr bwMode="auto">
            <a:xfrm>
              <a:off x="4896" y="816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27654" name="Rectangle 6"/>
            <p:cNvSpPr>
              <a:spLocks noChangeArrowheads="1"/>
            </p:cNvSpPr>
            <p:nvPr/>
          </p:nvSpPr>
          <p:spPr bwMode="auto">
            <a:xfrm>
              <a:off x="4416" y="816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/>
                <a:t>a</a:t>
              </a:r>
              <a:r>
                <a:rPr lang="en-US" altLang="zh-CN" i="1" baseline="-25000"/>
                <a:t>n</a:t>
              </a:r>
            </a:p>
          </p:txBody>
        </p:sp>
        <p:sp>
          <p:nvSpPr>
            <p:cNvPr id="27655" name="Line 7"/>
            <p:cNvSpPr>
              <a:spLocks noChangeShapeType="1"/>
            </p:cNvSpPr>
            <p:nvPr/>
          </p:nvSpPr>
          <p:spPr bwMode="auto">
            <a:xfrm>
              <a:off x="4416" y="816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6" name="Line 8"/>
            <p:cNvSpPr>
              <a:spLocks noChangeShapeType="1"/>
            </p:cNvSpPr>
            <p:nvPr/>
          </p:nvSpPr>
          <p:spPr bwMode="auto">
            <a:xfrm>
              <a:off x="4416" y="1152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7" name="Line 9"/>
            <p:cNvSpPr>
              <a:spLocks noChangeShapeType="1"/>
            </p:cNvSpPr>
            <p:nvPr/>
          </p:nvSpPr>
          <p:spPr bwMode="auto">
            <a:xfrm>
              <a:off x="4416" y="816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8" name="Line 10"/>
            <p:cNvSpPr>
              <a:spLocks noChangeShapeType="1"/>
            </p:cNvSpPr>
            <p:nvPr/>
          </p:nvSpPr>
          <p:spPr bwMode="auto">
            <a:xfrm>
              <a:off x="5376" y="816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9" name="Line 11"/>
            <p:cNvSpPr>
              <a:spLocks noChangeShapeType="1"/>
            </p:cNvSpPr>
            <p:nvPr/>
          </p:nvSpPr>
          <p:spPr bwMode="auto">
            <a:xfrm>
              <a:off x="4896" y="816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0" name="Rectangle 12"/>
            <p:cNvSpPr>
              <a:spLocks noChangeArrowheads="1"/>
            </p:cNvSpPr>
            <p:nvPr/>
          </p:nvSpPr>
          <p:spPr bwMode="auto">
            <a:xfrm>
              <a:off x="4915" y="1392"/>
              <a:ext cx="461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27661" name="Rectangle 13"/>
            <p:cNvSpPr>
              <a:spLocks noChangeArrowheads="1"/>
            </p:cNvSpPr>
            <p:nvPr/>
          </p:nvSpPr>
          <p:spPr bwMode="auto">
            <a:xfrm>
              <a:off x="4416" y="1392"/>
              <a:ext cx="4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/>
                <a:t>a</a:t>
              </a:r>
              <a:r>
                <a:rPr lang="en-US" altLang="zh-CN" i="1" baseline="-25000"/>
                <a:t>n-1</a:t>
              </a:r>
            </a:p>
          </p:txBody>
        </p:sp>
        <p:sp>
          <p:nvSpPr>
            <p:cNvPr id="27662" name="Line 14"/>
            <p:cNvSpPr>
              <a:spLocks noChangeShapeType="1"/>
            </p:cNvSpPr>
            <p:nvPr/>
          </p:nvSpPr>
          <p:spPr bwMode="auto">
            <a:xfrm>
              <a:off x="4416" y="1392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3" name="Line 15"/>
            <p:cNvSpPr>
              <a:spLocks noChangeShapeType="1"/>
            </p:cNvSpPr>
            <p:nvPr/>
          </p:nvSpPr>
          <p:spPr bwMode="auto">
            <a:xfrm>
              <a:off x="4416" y="1728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4" name="Line 16"/>
            <p:cNvSpPr>
              <a:spLocks noChangeShapeType="1"/>
            </p:cNvSpPr>
            <p:nvPr/>
          </p:nvSpPr>
          <p:spPr bwMode="auto">
            <a:xfrm>
              <a:off x="4416" y="139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5" name="Line 17"/>
            <p:cNvSpPr>
              <a:spLocks noChangeShapeType="1"/>
            </p:cNvSpPr>
            <p:nvPr/>
          </p:nvSpPr>
          <p:spPr bwMode="auto">
            <a:xfrm>
              <a:off x="5376" y="139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6" name="Line 18"/>
            <p:cNvSpPr>
              <a:spLocks noChangeShapeType="1"/>
            </p:cNvSpPr>
            <p:nvPr/>
          </p:nvSpPr>
          <p:spPr bwMode="auto">
            <a:xfrm>
              <a:off x="4915" y="1392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67" name="Rectangle 19"/>
            <p:cNvSpPr>
              <a:spLocks noChangeArrowheads="1"/>
            </p:cNvSpPr>
            <p:nvPr/>
          </p:nvSpPr>
          <p:spPr bwMode="auto">
            <a:xfrm>
              <a:off x="4992" y="2112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27668" name="Rectangle 20"/>
            <p:cNvSpPr>
              <a:spLocks noChangeArrowheads="1"/>
            </p:cNvSpPr>
            <p:nvPr/>
          </p:nvSpPr>
          <p:spPr bwMode="auto">
            <a:xfrm>
              <a:off x="4464" y="2112"/>
              <a:ext cx="528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/>
                <a:t>a</a:t>
              </a:r>
              <a:r>
                <a:rPr lang="en-US" altLang="zh-CN" i="1" baseline="-25000"/>
                <a:t>i+1</a:t>
              </a:r>
            </a:p>
          </p:txBody>
        </p:sp>
        <p:sp>
          <p:nvSpPr>
            <p:cNvPr id="27669" name="Line 21"/>
            <p:cNvSpPr>
              <a:spLocks noChangeShapeType="1"/>
            </p:cNvSpPr>
            <p:nvPr/>
          </p:nvSpPr>
          <p:spPr bwMode="auto">
            <a:xfrm>
              <a:off x="4464" y="2112"/>
              <a:ext cx="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0" name="Line 22"/>
            <p:cNvSpPr>
              <a:spLocks noChangeShapeType="1"/>
            </p:cNvSpPr>
            <p:nvPr/>
          </p:nvSpPr>
          <p:spPr bwMode="auto">
            <a:xfrm>
              <a:off x="4464" y="2448"/>
              <a:ext cx="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1" name="Line 23"/>
            <p:cNvSpPr>
              <a:spLocks noChangeShapeType="1"/>
            </p:cNvSpPr>
            <p:nvPr/>
          </p:nvSpPr>
          <p:spPr bwMode="auto">
            <a:xfrm>
              <a:off x="4464" y="211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2" name="Line 24"/>
            <p:cNvSpPr>
              <a:spLocks noChangeShapeType="1"/>
            </p:cNvSpPr>
            <p:nvPr/>
          </p:nvSpPr>
          <p:spPr bwMode="auto">
            <a:xfrm>
              <a:off x="5376" y="2112"/>
              <a:ext cx="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3" name="Line 25"/>
            <p:cNvSpPr>
              <a:spLocks noChangeShapeType="1"/>
            </p:cNvSpPr>
            <p:nvPr/>
          </p:nvSpPr>
          <p:spPr bwMode="auto">
            <a:xfrm>
              <a:off x="4992" y="2112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4" name="Rectangle 26"/>
            <p:cNvSpPr>
              <a:spLocks noChangeArrowheads="1"/>
            </p:cNvSpPr>
            <p:nvPr/>
          </p:nvSpPr>
          <p:spPr bwMode="auto">
            <a:xfrm>
              <a:off x="4969" y="2688"/>
              <a:ext cx="45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27675" name="Rectangle 27"/>
            <p:cNvSpPr>
              <a:spLocks noChangeArrowheads="1"/>
            </p:cNvSpPr>
            <p:nvPr/>
          </p:nvSpPr>
          <p:spPr bwMode="auto">
            <a:xfrm>
              <a:off x="4464" y="2688"/>
              <a:ext cx="50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/>
                <a:t>a</a:t>
              </a:r>
              <a:r>
                <a:rPr lang="en-US" altLang="zh-CN" i="1" baseline="-25000"/>
                <a:t>i</a:t>
              </a:r>
            </a:p>
          </p:txBody>
        </p:sp>
        <p:sp>
          <p:nvSpPr>
            <p:cNvPr id="27676" name="Line 28"/>
            <p:cNvSpPr>
              <a:spLocks noChangeShapeType="1"/>
            </p:cNvSpPr>
            <p:nvPr/>
          </p:nvSpPr>
          <p:spPr bwMode="auto">
            <a:xfrm>
              <a:off x="4464" y="2688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7" name="Line 29"/>
            <p:cNvSpPr>
              <a:spLocks noChangeShapeType="1"/>
            </p:cNvSpPr>
            <p:nvPr/>
          </p:nvSpPr>
          <p:spPr bwMode="auto">
            <a:xfrm>
              <a:off x="4464" y="3014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8" name="Line 30"/>
            <p:cNvSpPr>
              <a:spLocks noChangeShapeType="1"/>
            </p:cNvSpPr>
            <p:nvPr/>
          </p:nvSpPr>
          <p:spPr bwMode="auto">
            <a:xfrm>
              <a:off x="4464" y="2688"/>
              <a:ext cx="0" cy="32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79" name="Line 31"/>
            <p:cNvSpPr>
              <a:spLocks noChangeShapeType="1"/>
            </p:cNvSpPr>
            <p:nvPr/>
          </p:nvSpPr>
          <p:spPr bwMode="auto">
            <a:xfrm>
              <a:off x="5424" y="2688"/>
              <a:ext cx="0" cy="32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0" name="Line 32"/>
            <p:cNvSpPr>
              <a:spLocks noChangeShapeType="1"/>
            </p:cNvSpPr>
            <p:nvPr/>
          </p:nvSpPr>
          <p:spPr bwMode="auto">
            <a:xfrm>
              <a:off x="4969" y="2688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1" name="Rectangle 33"/>
            <p:cNvSpPr>
              <a:spLocks noChangeArrowheads="1"/>
            </p:cNvSpPr>
            <p:nvPr/>
          </p:nvSpPr>
          <p:spPr bwMode="auto">
            <a:xfrm>
              <a:off x="4944" y="3552"/>
              <a:ext cx="480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^</a:t>
              </a:r>
            </a:p>
          </p:txBody>
        </p:sp>
        <p:sp>
          <p:nvSpPr>
            <p:cNvPr id="27682" name="Rectangle 34"/>
            <p:cNvSpPr>
              <a:spLocks noChangeArrowheads="1"/>
            </p:cNvSpPr>
            <p:nvPr/>
          </p:nvSpPr>
          <p:spPr bwMode="auto">
            <a:xfrm>
              <a:off x="4464" y="3552"/>
              <a:ext cx="480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i="1"/>
                <a:t>a</a:t>
              </a:r>
              <a:r>
                <a:rPr lang="en-US" altLang="zh-CN" sz="2800" i="1" baseline="-25000"/>
                <a:t>1</a:t>
              </a:r>
            </a:p>
          </p:txBody>
        </p:sp>
        <p:sp>
          <p:nvSpPr>
            <p:cNvPr id="27683" name="Line 35"/>
            <p:cNvSpPr>
              <a:spLocks noChangeShapeType="1"/>
            </p:cNvSpPr>
            <p:nvPr/>
          </p:nvSpPr>
          <p:spPr bwMode="auto">
            <a:xfrm>
              <a:off x="4464" y="3552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4" name="Line 36"/>
            <p:cNvSpPr>
              <a:spLocks noChangeShapeType="1"/>
            </p:cNvSpPr>
            <p:nvPr/>
          </p:nvSpPr>
          <p:spPr bwMode="auto">
            <a:xfrm>
              <a:off x="4464" y="3916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>
              <a:off x="4464" y="3552"/>
              <a:ext cx="0" cy="3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6" name="Line 38"/>
            <p:cNvSpPr>
              <a:spLocks noChangeShapeType="1"/>
            </p:cNvSpPr>
            <p:nvPr/>
          </p:nvSpPr>
          <p:spPr bwMode="auto">
            <a:xfrm>
              <a:off x="5424" y="3552"/>
              <a:ext cx="0" cy="3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7" name="Line 39"/>
            <p:cNvSpPr>
              <a:spLocks noChangeShapeType="1"/>
            </p:cNvSpPr>
            <p:nvPr/>
          </p:nvSpPr>
          <p:spPr bwMode="auto">
            <a:xfrm>
              <a:off x="4944" y="3552"/>
              <a:ext cx="0" cy="3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8" name="Line 40"/>
            <p:cNvSpPr>
              <a:spLocks noChangeShapeType="1"/>
            </p:cNvSpPr>
            <p:nvPr/>
          </p:nvSpPr>
          <p:spPr bwMode="auto">
            <a:xfrm>
              <a:off x="5136" y="91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89" name="Line 41"/>
            <p:cNvSpPr>
              <a:spLocks noChangeShapeType="1"/>
            </p:cNvSpPr>
            <p:nvPr/>
          </p:nvSpPr>
          <p:spPr bwMode="auto">
            <a:xfrm>
              <a:off x="5136" y="15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0" name="Line 42"/>
            <p:cNvSpPr>
              <a:spLocks noChangeShapeType="1"/>
            </p:cNvSpPr>
            <p:nvPr/>
          </p:nvSpPr>
          <p:spPr bwMode="auto">
            <a:xfrm>
              <a:off x="5184" y="23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1" name="Line 43"/>
            <p:cNvSpPr>
              <a:spLocks noChangeShapeType="1"/>
            </p:cNvSpPr>
            <p:nvPr/>
          </p:nvSpPr>
          <p:spPr bwMode="auto">
            <a:xfrm>
              <a:off x="5232" y="288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2" name="Text Box 44"/>
            <p:cNvSpPr txBox="1">
              <a:spLocks noChangeArrowheads="1"/>
            </p:cNvSpPr>
            <p:nvPr/>
          </p:nvSpPr>
          <p:spPr bwMode="auto">
            <a:xfrm>
              <a:off x="5024" y="1872"/>
              <a:ext cx="30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Arial Narrow" charset="0"/>
                </a:rPr>
                <a:t>…</a:t>
              </a:r>
            </a:p>
          </p:txBody>
        </p:sp>
        <p:sp>
          <p:nvSpPr>
            <p:cNvPr id="27693" name="Text Box 45"/>
            <p:cNvSpPr txBox="1">
              <a:spLocks noChangeArrowheads="1"/>
            </p:cNvSpPr>
            <p:nvPr/>
          </p:nvSpPr>
          <p:spPr bwMode="auto">
            <a:xfrm>
              <a:off x="5140" y="3216"/>
              <a:ext cx="30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Arial Narrow" charset="0"/>
                </a:rPr>
                <a:t>…</a:t>
              </a:r>
            </a:p>
          </p:txBody>
        </p:sp>
        <p:sp>
          <p:nvSpPr>
            <p:cNvPr id="27694" name="Line 46"/>
            <p:cNvSpPr>
              <a:spLocks noChangeShapeType="1"/>
            </p:cNvSpPr>
            <p:nvPr/>
          </p:nvSpPr>
          <p:spPr bwMode="auto">
            <a:xfrm>
              <a:off x="5232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5" name="Line 47"/>
            <p:cNvSpPr>
              <a:spLocks noChangeShapeType="1"/>
            </p:cNvSpPr>
            <p:nvPr/>
          </p:nvSpPr>
          <p:spPr bwMode="auto">
            <a:xfrm>
              <a:off x="5136" y="201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96" name="Text Box 48"/>
            <p:cNvSpPr txBox="1">
              <a:spLocks noChangeArrowheads="1"/>
            </p:cNvSpPr>
            <p:nvPr/>
          </p:nvSpPr>
          <p:spPr bwMode="auto">
            <a:xfrm>
              <a:off x="3888" y="815"/>
              <a:ext cx="528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latin typeface="Arial Narrow" charset="0"/>
                </a:rPr>
                <a:t>栈顶</a:t>
              </a:r>
            </a:p>
          </p:txBody>
        </p:sp>
        <p:sp>
          <p:nvSpPr>
            <p:cNvPr id="27697" name="Text Box 49"/>
            <p:cNvSpPr txBox="1">
              <a:spLocks noChangeArrowheads="1"/>
            </p:cNvSpPr>
            <p:nvPr/>
          </p:nvSpPr>
          <p:spPr bwMode="auto">
            <a:xfrm>
              <a:off x="3984" y="3504"/>
              <a:ext cx="624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latin typeface="Arial Narrow" charset="0"/>
                </a:rPr>
                <a:t>栈底</a:t>
              </a:r>
            </a:p>
          </p:txBody>
        </p:sp>
        <p:sp>
          <p:nvSpPr>
            <p:cNvPr id="27698" name="Text Box 50"/>
            <p:cNvSpPr txBox="1">
              <a:spLocks noChangeArrowheads="1"/>
            </p:cNvSpPr>
            <p:nvPr/>
          </p:nvSpPr>
          <p:spPr bwMode="auto">
            <a:xfrm>
              <a:off x="4032" y="240"/>
              <a:ext cx="57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i="1"/>
                <a:t>Ｓ</a:t>
              </a:r>
            </a:p>
          </p:txBody>
        </p:sp>
        <p:sp>
          <p:nvSpPr>
            <p:cNvPr id="27699" name="Line 51"/>
            <p:cNvSpPr>
              <a:spLocks noChangeShapeType="1"/>
            </p:cNvSpPr>
            <p:nvPr/>
          </p:nvSpPr>
          <p:spPr bwMode="auto">
            <a:xfrm>
              <a:off x="4320" y="480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249857" y="4841072"/>
            <a:ext cx="4366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声明形式：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Link</a:t>
            </a:r>
            <a:r>
              <a:rPr lang="en-US" altLang="zh-CN" sz="3200" dirty="0" err="1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tack</a:t>
            </a:r>
            <a:r>
              <a:rPr lang="en-US" altLang="zh-CN" sz="32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S;</a:t>
            </a:r>
            <a:endParaRPr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683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 build="p" bldLvl="5" autoUpdateAnimBg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420" y="534390"/>
            <a:ext cx="1819294" cy="541688"/>
          </a:xfrm>
        </p:spPr>
        <p:txBody>
          <a:bodyPr/>
          <a:lstStyle/>
          <a:p>
            <a:pPr eaLnBrk="1" hangingPunct="1"/>
            <a:r>
              <a:rPr lang="zh-CN" altLang="en-US"/>
              <a:t>练习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6420" y="1206707"/>
            <a:ext cx="9716386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(1)	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栈是限定在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__________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处进行插入或删除操作的线性表。  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A.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端点    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B.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栈底     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C.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栈顶    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D.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中间</a:t>
            </a:r>
          </a:p>
          <a:p>
            <a:pPr marL="0" indent="0" eaLnBrk="1" hangingPunct="1">
              <a:buNone/>
            </a:pP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(2)	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栈的特点是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__________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A.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先进先出        		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B.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后进先出        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C.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后进后出        		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D.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不进不出</a:t>
            </a:r>
            <a:endParaRPr lang="en-US" altLang="zh-CN" b="0" dirty="0">
              <a:latin typeface="SimSun" charset="-122"/>
              <a:ea typeface="SimSun" charset="-122"/>
              <a:cs typeface="SimSun" charset="-122"/>
            </a:endParaRPr>
          </a:p>
          <a:p>
            <a:pPr marL="0" indent="0" eaLnBrk="1" hangingPunct="1">
              <a:buNone/>
            </a:pPr>
            <a:r>
              <a:rPr lang="en-US" altLang="en-US" b="0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en-US" altLang="en-US" b="0" dirty="0">
                <a:latin typeface="SimSun" charset="-122"/>
                <a:ea typeface="SimSun" charset="-122"/>
                <a:cs typeface="SimSun" charset="-122"/>
              </a:rPr>
              <a:t>)	栈与一般线性表的区别主要在</a:t>
            </a:r>
            <a:r>
              <a:rPr lang="zh-CN" altLang="en-US" b="0" u="sng" dirty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lang="en-US" altLang="en-US" b="0" dirty="0">
                <a:latin typeface="SimSun" charset="-122"/>
                <a:ea typeface="SimSun" charset="-122"/>
                <a:cs typeface="SimSun" charset="-122"/>
              </a:rPr>
              <a:t>方面。</a:t>
            </a:r>
          </a:p>
          <a:p>
            <a:pPr marL="457200" lvl="1" indent="0" eaLnBrk="1" hangingPunct="1">
              <a:buNone/>
            </a:pPr>
            <a:r>
              <a:rPr lang="en-US" altLang="en-US" b="0" dirty="0">
                <a:latin typeface="Times New Roman" charset="0"/>
                <a:ea typeface="Times New Roman" charset="0"/>
                <a:cs typeface="Times New Roman" charset="0"/>
              </a:rPr>
              <a:t>A.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>
                <a:latin typeface="SimSun" charset="-122"/>
                <a:ea typeface="SimSun" charset="-122"/>
                <a:cs typeface="SimSun" charset="-122"/>
              </a:rPr>
              <a:t>元素个数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      		</a:t>
            </a:r>
            <a:r>
              <a:rPr lang="en-US" altLang="en-US" b="0" dirty="0">
                <a:latin typeface="Times New Roman" charset="0"/>
                <a:ea typeface="Times New Roman" charset="0"/>
                <a:cs typeface="Times New Roman" charset="0"/>
              </a:rPr>
              <a:t>B.</a:t>
            </a:r>
            <a:r>
              <a:rPr lang="en-US" altLang="en-US" b="0" dirty="0">
                <a:latin typeface="SimSun" charset="-122"/>
                <a:ea typeface="SimSun" charset="-122"/>
                <a:cs typeface="SimSun" charset="-122"/>
              </a:rPr>
              <a:t> 元素类型</a:t>
            </a:r>
          </a:p>
          <a:p>
            <a:pPr marL="457200" lvl="1" indent="0" eaLnBrk="1" hangingPunct="1">
              <a:buNone/>
            </a:pPr>
            <a:r>
              <a:rPr lang="en-US" altLang="en-US" b="0" dirty="0">
                <a:latin typeface="Times New Roman" charset="0"/>
                <a:ea typeface="Times New Roman" charset="0"/>
                <a:cs typeface="Times New Roman" charset="0"/>
              </a:rPr>
              <a:t>C. </a:t>
            </a:r>
            <a:r>
              <a:rPr lang="en-US" altLang="en-US" b="0" dirty="0">
                <a:latin typeface="SimSun" charset="-122"/>
                <a:ea typeface="SimSun" charset="-122"/>
                <a:cs typeface="SimSun" charset="-122"/>
              </a:rPr>
              <a:t>逻辑结构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    		</a:t>
            </a:r>
            <a:r>
              <a:rPr lang="en-US" altLang="en-US" b="0" dirty="0">
                <a:latin typeface="Times New Roman" charset="0"/>
                <a:ea typeface="Times New Roman" charset="0"/>
                <a:cs typeface="Times New Roman" charset="0"/>
              </a:rPr>
              <a:t>D. </a:t>
            </a:r>
            <a:r>
              <a:rPr lang="en-US" altLang="en-US" b="0" dirty="0">
                <a:latin typeface="SimSun" charset="-122"/>
                <a:ea typeface="SimSun" charset="-122"/>
                <a:cs typeface="SimSun" charset="-122"/>
              </a:rPr>
              <a:t>插入、删除元素的位置</a:t>
            </a:r>
          </a:p>
          <a:p>
            <a:pPr marL="457200" lvl="1" indent="0" eaLnBrk="1" hangingPunct="1">
              <a:buNone/>
            </a:pPr>
            <a:endParaRPr lang="en-US" altLang="zh-CN" b="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17123" y="1339334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39043" y="2832854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92683" y="4511040"/>
            <a:ext cx="489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8206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868555" y="1740673"/>
            <a:ext cx="5187563" cy="429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02000" eaLnBrk="1" hangingPunct="1">
              <a:buClr>
                <a:srgbClr val="FF0000"/>
              </a:buClr>
            </a:pPr>
            <a:r>
              <a:rPr lang="en-US" altLang="zh-CN" sz="4000" kern="0" dirty="0">
                <a:latin typeface="SimSun" charset="-122"/>
                <a:ea typeface="SimSun" charset="-122"/>
                <a:cs typeface="SimSun" charset="-122"/>
              </a:rPr>
              <a:t>3.2.1</a:t>
            </a:r>
            <a:r>
              <a:rPr lang="zh-CN" altLang="en-US" sz="4000" kern="0" dirty="0">
                <a:latin typeface="SimSun" charset="-122"/>
                <a:ea typeface="SimSun" charset="-122"/>
                <a:cs typeface="SimSun" charset="-122"/>
              </a:rPr>
              <a:t>数制转换</a:t>
            </a:r>
            <a:endParaRPr lang="en-US" altLang="zh-CN" sz="4000" kern="0" dirty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buClr>
                <a:srgbClr val="FF0000"/>
              </a:buClr>
            </a:pPr>
            <a:endParaRPr lang="zh-CN" altLang="en-US" sz="4000" kern="0" dirty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buClr>
                <a:srgbClr val="FF0000"/>
              </a:buClr>
            </a:pPr>
            <a:r>
              <a:rPr lang="en-US" altLang="zh-CN" sz="4000" kern="0" dirty="0">
                <a:latin typeface="SimSun" charset="-122"/>
                <a:ea typeface="SimSun" charset="-122"/>
                <a:cs typeface="SimSun" charset="-122"/>
              </a:rPr>
              <a:t>3.2.2</a:t>
            </a:r>
            <a:r>
              <a:rPr lang="zh-CN" altLang="en-US" sz="4000" kern="0" dirty="0">
                <a:latin typeface="SimSun" charset="-122"/>
                <a:ea typeface="SimSun" charset="-122"/>
                <a:cs typeface="SimSun" charset="-122"/>
              </a:rPr>
              <a:t>括号匹配</a:t>
            </a:r>
            <a:endParaRPr lang="en-US" altLang="zh-CN" sz="4000" kern="0" dirty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buClr>
                <a:srgbClr val="FF0000"/>
              </a:buClr>
            </a:pPr>
            <a:endParaRPr lang="zh-CN" altLang="en-US" sz="4000" kern="0" dirty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buClr>
                <a:srgbClr val="FF0000"/>
              </a:buClr>
            </a:pPr>
            <a:r>
              <a:rPr lang="en-US" altLang="zh-CN" sz="4000" kern="0" dirty="0">
                <a:latin typeface="SimSun" charset="-122"/>
                <a:ea typeface="SimSun" charset="-122"/>
                <a:cs typeface="SimSun" charset="-122"/>
              </a:rPr>
              <a:t>3.2.3</a:t>
            </a:r>
            <a:r>
              <a:rPr lang="zh-CN" altLang="en-US" sz="4000" kern="0" dirty="0">
                <a:latin typeface="SimSun" charset="-122"/>
                <a:ea typeface="SimSun" charset="-122"/>
                <a:cs typeface="SimSun" charset="-122"/>
              </a:rPr>
              <a:t>表达式求值</a:t>
            </a:r>
            <a:endParaRPr lang="en-US" altLang="zh-CN" sz="4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15277" y="344556"/>
            <a:ext cx="5618921" cy="7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</a:t>
            </a:r>
            <a:r>
              <a:rPr lang="zh-CN" altLang="en-US" kern="0" dirty="0"/>
              <a:t>栈的应用举例</a:t>
            </a:r>
          </a:p>
        </p:txBody>
      </p:sp>
    </p:spTree>
    <p:extLst>
      <p:ext uri="{BB962C8B-B14F-4D97-AF65-F5344CB8AC3E}">
        <p14:creationId xmlns:p14="http://schemas.microsoft.com/office/powerpoint/2010/main" val="12118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105" y="462560"/>
            <a:ext cx="77724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3.2.1</a:t>
            </a:r>
            <a:r>
              <a:rPr lang="zh-CN" altLang="en-US" dirty="0"/>
              <a:t> 数制转换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04405" y="1239056"/>
            <a:ext cx="7333974" cy="125892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0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解决</a:t>
            </a:r>
            <a:r>
              <a:rPr lang="zh-CN" altLang="en-US" sz="24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十进制数</a:t>
            </a:r>
            <a:r>
              <a:rPr lang="en-US" altLang="zh-CN" sz="24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N</a:t>
            </a:r>
            <a:r>
              <a:rPr lang="zh-CN" altLang="en-US" sz="2400" b="0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和其他</a:t>
            </a:r>
            <a:r>
              <a:rPr lang="en-US" altLang="zh-CN" sz="24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d</a:t>
            </a:r>
            <a:r>
              <a:rPr lang="zh-CN" altLang="en-US" sz="24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进制数</a:t>
            </a:r>
            <a:r>
              <a:rPr lang="zh-CN" altLang="en-US" sz="2400" b="0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的转换的方法很多，其中</a:t>
            </a:r>
            <a:r>
              <a:rPr lang="zh-CN" altLang="en-US" sz="24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取整留余</a:t>
            </a:r>
            <a:r>
              <a:rPr lang="zh-CN" altLang="en-US" sz="2400" b="0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是一个简单的算法，原理如下：</a:t>
            </a:r>
            <a:endParaRPr lang="en-US" altLang="zh-CN" sz="2400" b="0" dirty="0">
              <a:solidFill>
                <a:schemeClr val="bg2"/>
              </a:solidFill>
              <a:latin typeface="Times New Roman" charset="0"/>
              <a:ea typeface="宋体" charset="-122"/>
            </a:endParaRPr>
          </a:p>
          <a:p>
            <a:pPr marL="0" indent="0" algn="ctr">
              <a:buNone/>
            </a:pPr>
            <a:r>
              <a:rPr lang="en-US" altLang="zh-CN" sz="2400" b="0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    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N=(N/d)*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charset="0"/>
                <a:ea typeface="宋体" charset="-122"/>
              </a:rPr>
              <a:t>d+N%d</a:t>
            </a:r>
            <a:endParaRPr lang="en-US" altLang="zh-CN" sz="2400" dirty="0">
              <a:solidFill>
                <a:srgbClr val="FF0000"/>
              </a:solidFill>
              <a:latin typeface="Times New Roman" charset="0"/>
              <a:ea typeface="宋体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04405" y="2664876"/>
            <a:ext cx="8305800" cy="282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zh-CN" altLang="en-US" sz="2800" b="0" kern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例如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：（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1348)</a:t>
            </a:r>
            <a:r>
              <a:rPr lang="en-US" altLang="zh-CN" sz="2800" b="0" kern="0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10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= (2504)</a:t>
            </a:r>
            <a:r>
              <a:rPr lang="en-US" altLang="zh-CN" sz="2800" b="0" kern="0" baseline="-25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800" b="0" kern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，其运算过程如下：</a:t>
            </a:r>
            <a:r>
              <a:rPr lang="zh-CN" altLang="en-US" sz="3200" kern="0" dirty="0">
                <a:solidFill>
                  <a:schemeClr val="tx1"/>
                </a:solidFill>
                <a:ea typeface="楷体_GB2312" charset="0"/>
              </a:rPr>
              <a:t/>
            </a:r>
            <a:br>
              <a:rPr lang="zh-CN" altLang="en-US" sz="3200" kern="0" dirty="0">
                <a:solidFill>
                  <a:schemeClr val="tx1"/>
                </a:solidFill>
                <a:ea typeface="楷体_GB2312" charset="0"/>
              </a:rPr>
            </a:br>
            <a:r>
              <a:rPr lang="zh-CN" altLang="en-US" kern="0" dirty="0">
                <a:solidFill>
                  <a:schemeClr val="tx1"/>
                </a:solidFill>
                <a:ea typeface="楷体_GB2312" charset="0"/>
              </a:rPr>
              <a:t>          </a:t>
            </a:r>
            <a:r>
              <a:rPr lang="en-US" altLang="zh-CN" sz="2800" b="0" kern="0" dirty="0">
                <a:solidFill>
                  <a:srgbClr val="996633"/>
                </a:solidFill>
                <a:latin typeface="Times New Roman" charset="0"/>
                <a:ea typeface="Times New Roman" charset="0"/>
                <a:cs typeface="Times New Roman" charset="0"/>
              </a:rPr>
              <a:t>N     </a:t>
            </a:r>
            <a:r>
              <a:rPr lang="zh-CN" altLang="en-US" sz="2800" b="0" kern="0" dirty="0">
                <a:solidFill>
                  <a:srgbClr val="996633"/>
                </a:solidFill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sz="2800" b="0" kern="0" dirty="0">
                <a:solidFill>
                  <a:srgbClr val="996633"/>
                </a:solidFill>
                <a:latin typeface="Times New Roman" charset="0"/>
                <a:ea typeface="Times New Roman" charset="0"/>
                <a:cs typeface="Times New Roman" charset="0"/>
              </a:rPr>
              <a:t>N div 8    </a:t>
            </a:r>
            <a:r>
              <a:rPr lang="zh-CN" altLang="en-US" sz="2800" b="0" kern="0" dirty="0">
                <a:solidFill>
                  <a:srgbClr val="996633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800" b="0" kern="0" dirty="0">
                <a:solidFill>
                  <a:srgbClr val="996633"/>
                </a:solidFill>
                <a:latin typeface="Times New Roman" charset="0"/>
                <a:ea typeface="Times New Roman" charset="0"/>
                <a:cs typeface="Times New Roman" charset="0"/>
              </a:rPr>
              <a:t>N mod 8</a:t>
            </a:r>
            <a:r>
              <a:rPr lang="en-US" altLang="zh-CN" sz="2800" b="0" kern="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CN" sz="2800" b="0" kern="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zh-CN" altLang="en-US" sz="2800" b="0" kern="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1348      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168         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b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168        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21         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b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21        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2         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  <a:p>
            <a:pPr eaLnBrk="1" hangingPunct="1"/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         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0         </a:t>
            </a:r>
            <a:r>
              <a:rPr lang="zh-CN" altLang="en-US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sz="2800" b="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1651486" y="3594598"/>
            <a:ext cx="11962" cy="1691640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V="1">
            <a:off x="5933786" y="3638760"/>
            <a:ext cx="0" cy="1516867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035932" y="3584490"/>
            <a:ext cx="615553" cy="150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计算顺序</a:t>
            </a:r>
            <a:endParaRPr lang="zh-CN" altLang="en-US" sz="1600" b="1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025370" y="3638760"/>
            <a:ext cx="615553" cy="170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  <a:ea typeface="楷体_GB2312" charset="0"/>
              </a:rPr>
              <a:t>输出顺序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20" name="Rectangle 48"/>
          <p:cNvSpPr>
            <a:spLocks noChangeArrowheads="1"/>
          </p:cNvSpPr>
          <p:nvPr/>
        </p:nvSpPr>
        <p:spPr bwMode="auto">
          <a:xfrm>
            <a:off x="7809494" y="3771407"/>
            <a:ext cx="3681672" cy="954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生成的顺序：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4,0,5,2</a:t>
            </a:r>
          </a:p>
          <a:p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读出的顺序：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2,5,0,4</a:t>
            </a:r>
          </a:p>
        </p:txBody>
      </p:sp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8559850" y="4780950"/>
            <a:ext cx="239490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先进后出</a:t>
            </a:r>
            <a:r>
              <a:rPr lang="en-US" altLang="zh-CN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</a:t>
            </a:r>
            <a:endParaRPr lang="en-US" altLang="zh-CN" sz="2800" b="1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920F3BE-3FDB-4920-9FA2-498CF56AE064}"/>
              </a:ext>
            </a:extLst>
          </p:cNvPr>
          <p:cNvSpPr/>
          <p:nvPr/>
        </p:nvSpPr>
        <p:spPr>
          <a:xfrm>
            <a:off x="1184657" y="5647856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注：</a:t>
            </a:r>
            <a:r>
              <a:rPr lang="en-US" altLang="zh-CN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div</a:t>
            </a:r>
            <a:r>
              <a:rPr lang="zh-CN" altLang="en-US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代表整除，</a:t>
            </a:r>
            <a:r>
              <a:rPr lang="en-US" altLang="zh-CN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mod</a:t>
            </a:r>
            <a:r>
              <a:rPr lang="zh-CN" altLang="en-US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代表求余</a:t>
            </a:r>
            <a:endParaRPr lang="en-US" altLang="zh-CN" dirty="0">
              <a:solidFill>
                <a:schemeClr val="bg2"/>
              </a:solidFill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75198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8" grpId="0" autoUpdateAnimBg="0"/>
      <p:bldP spid="19" grpId="0" autoUpdateAnimBg="0"/>
      <p:bldP spid="20" grpId="0" animBg="1"/>
      <p:bldP spid="21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1805624" y="1104960"/>
            <a:ext cx="5923416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en-US" altLang="zh-CN" sz="3200" dirty="0">
                <a:ea typeface="楷体_GB2312" charset="0"/>
              </a:rPr>
              <a:t>void conversion () {</a:t>
            </a:r>
          </a:p>
          <a:p>
            <a:r>
              <a:rPr lang="en-US" altLang="zh-CN" sz="3200" dirty="0">
                <a:solidFill>
                  <a:srgbClr val="FF0000"/>
                </a:solidFill>
                <a:ea typeface="楷体_GB2312" charset="0"/>
              </a:rPr>
              <a:t>    </a:t>
            </a:r>
            <a:r>
              <a:rPr lang="en-US" altLang="zh-CN" sz="3200" dirty="0" err="1">
                <a:solidFill>
                  <a:srgbClr val="C00000"/>
                </a:solidFill>
                <a:ea typeface="楷体_GB2312" charset="0"/>
              </a:rPr>
              <a:t>InitStack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(S); </a:t>
            </a:r>
          </a:p>
          <a:p>
            <a:r>
              <a:rPr lang="en-US" altLang="zh-CN" sz="3200" dirty="0">
                <a:ea typeface="楷体_GB2312" charset="0"/>
              </a:rPr>
              <a:t>    </a:t>
            </a:r>
            <a:r>
              <a:rPr lang="en-US" altLang="zh-CN" sz="3200" dirty="0" err="1">
                <a:ea typeface="楷体_GB2312" charset="0"/>
              </a:rPr>
              <a:t>scanf</a:t>
            </a:r>
            <a:r>
              <a:rPr lang="en-US" altLang="zh-CN" sz="3200" dirty="0">
                <a:ea typeface="楷体_GB2312" charset="0"/>
              </a:rPr>
              <a:t> ("%</a:t>
            </a:r>
            <a:r>
              <a:rPr lang="en-US" altLang="zh-CN" sz="3200" dirty="0" err="1">
                <a:ea typeface="楷体_GB2312" charset="0"/>
              </a:rPr>
              <a:t>d",N</a:t>
            </a:r>
            <a:r>
              <a:rPr lang="en-US" altLang="zh-CN" sz="3200" dirty="0">
                <a:ea typeface="楷体_GB2312" charset="0"/>
              </a:rPr>
              <a:t>);</a:t>
            </a:r>
          </a:p>
          <a:p>
            <a:r>
              <a:rPr lang="en-US" altLang="zh-CN" sz="3200" dirty="0">
                <a:ea typeface="楷体_GB2312" charset="0"/>
              </a:rPr>
              <a:t>    while (N) {</a:t>
            </a:r>
          </a:p>
          <a:p>
            <a:r>
              <a:rPr lang="en-US" altLang="zh-CN" sz="3200" dirty="0">
                <a:ea typeface="楷体_GB2312" charset="0"/>
              </a:rPr>
              <a:t>      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Push(S, N % d);</a:t>
            </a:r>
            <a:r>
              <a:rPr lang="en-US" altLang="zh-CN" sz="3200" dirty="0">
                <a:ea typeface="楷体_GB2312" charset="0"/>
              </a:rPr>
              <a:t>N = N/d;</a:t>
            </a:r>
          </a:p>
          <a:p>
            <a:r>
              <a:rPr lang="en-US" altLang="zh-CN" sz="3200" dirty="0">
                <a:ea typeface="楷体_GB2312" charset="0"/>
              </a:rPr>
              <a:t>    }</a:t>
            </a:r>
          </a:p>
          <a:p>
            <a:r>
              <a:rPr lang="en-US" altLang="zh-CN" sz="3200" dirty="0">
                <a:ea typeface="楷体_GB2312" charset="0"/>
              </a:rPr>
              <a:t>    while (</a:t>
            </a:r>
            <a:r>
              <a:rPr lang="en-US" altLang="zh-CN" sz="3200" dirty="0" err="1">
                <a:solidFill>
                  <a:srgbClr val="C00000"/>
                </a:solidFill>
              </a:rPr>
              <a:t>S.base</a:t>
            </a:r>
            <a:r>
              <a:rPr lang="en-US" altLang="zh-CN" sz="3200" dirty="0">
                <a:solidFill>
                  <a:srgbClr val="C00000"/>
                </a:solidFill>
              </a:rPr>
              <a:t>!=</a:t>
            </a:r>
            <a:r>
              <a:rPr lang="en-US" altLang="zh-CN" sz="3200" dirty="0" err="1">
                <a:solidFill>
                  <a:srgbClr val="C00000"/>
                </a:solidFill>
              </a:rPr>
              <a:t>S.top</a:t>
            </a:r>
            <a:r>
              <a:rPr lang="en-US" altLang="zh-CN" sz="3200" dirty="0">
                <a:ea typeface="楷体_GB2312" charset="0"/>
              </a:rPr>
              <a:t>) {//</a:t>
            </a:r>
            <a:r>
              <a:rPr lang="zh-CN" altLang="en-US" sz="3200" dirty="0">
                <a:ea typeface="楷体_GB2312" charset="0"/>
              </a:rPr>
              <a:t>栈非空</a:t>
            </a:r>
            <a:endParaRPr lang="en-US" altLang="zh-CN" sz="3200" dirty="0">
              <a:ea typeface="楷体_GB2312" charset="0"/>
            </a:endParaRPr>
          </a:p>
          <a:p>
            <a:r>
              <a:rPr lang="en-US" altLang="zh-CN" sz="3200" dirty="0">
                <a:ea typeface="楷体_GB2312" charset="0"/>
              </a:rPr>
              <a:t>      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Pop(</a:t>
            </a:r>
            <a:r>
              <a:rPr lang="en-US" altLang="zh-CN" sz="3200" dirty="0" err="1">
                <a:solidFill>
                  <a:srgbClr val="C00000"/>
                </a:solidFill>
                <a:ea typeface="楷体_GB2312" charset="0"/>
              </a:rPr>
              <a:t>S,e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);</a:t>
            </a:r>
          </a:p>
          <a:p>
            <a:r>
              <a:rPr lang="en-US" altLang="zh-CN" sz="3200" dirty="0">
                <a:ea typeface="楷体_GB2312" charset="0"/>
              </a:rPr>
              <a:t>      </a:t>
            </a:r>
            <a:r>
              <a:rPr lang="en-US" altLang="zh-CN" sz="3200" dirty="0" err="1">
                <a:ea typeface="楷体_GB2312" charset="0"/>
              </a:rPr>
              <a:t>printf</a:t>
            </a:r>
            <a:r>
              <a:rPr lang="en-US" altLang="zh-CN" sz="3200" dirty="0">
                <a:ea typeface="楷体_GB2312" charset="0"/>
              </a:rPr>
              <a:t> ( "%d", e );</a:t>
            </a:r>
          </a:p>
          <a:p>
            <a:r>
              <a:rPr lang="en-US" altLang="zh-CN" sz="3200" dirty="0">
                <a:ea typeface="楷体_GB2312" charset="0"/>
              </a:rPr>
              <a:t>    }</a:t>
            </a:r>
          </a:p>
          <a:p>
            <a:r>
              <a:rPr lang="en-US" altLang="zh-CN" sz="3200" dirty="0">
                <a:ea typeface="楷体_GB2312" charset="0"/>
              </a:rPr>
              <a:t>}</a:t>
            </a:r>
            <a:endParaRPr lang="en-US" altLang="zh-CN" sz="2000" i="1" dirty="0">
              <a:ea typeface="楷体_GB2312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3.2.1</a:t>
            </a:r>
            <a:r>
              <a:rPr lang="zh-CN" altLang="en-US" kern="0"/>
              <a:t> 数制转换</a:t>
            </a:r>
            <a:endParaRPr lang="zh-CN" altLang="en-US" kern="0" dirty="0"/>
          </a:p>
        </p:txBody>
      </p:sp>
      <p:sp>
        <p:nvSpPr>
          <p:cNvPr id="5" name="矩形 4"/>
          <p:cNvSpPr/>
          <p:nvPr/>
        </p:nvSpPr>
        <p:spPr>
          <a:xfrm>
            <a:off x="8057627" y="3104520"/>
            <a:ext cx="3236784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d</a:t>
            </a:r>
            <a:r>
              <a:rPr lang="zh-CN" altLang="en-US" sz="2800" dirty="0">
                <a:solidFill>
                  <a:schemeClr val="bg2"/>
                </a:solidFill>
                <a:latin typeface="Times New Roman" charset="0"/>
                <a:ea typeface="宋体" charset="-122"/>
              </a:rPr>
              <a:t>为要转换的进制数</a:t>
            </a:r>
            <a:endParaRPr lang="en-US" altLang="zh-CN" sz="2800" dirty="0">
              <a:solidFill>
                <a:schemeClr val="bg2"/>
              </a:solidFill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53484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3.2.2</a:t>
            </a:r>
            <a:r>
              <a:rPr lang="zh-CN" altLang="en-US" kern="0" dirty="0"/>
              <a:t> 括号匹配</a:t>
            </a:r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1471930" y="1497013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kern="0" dirty="0"/>
              <a:t>括号匹配的检查</a:t>
            </a:r>
          </a:p>
          <a:p>
            <a:pPr marL="457200" lvl="1" indent="0" eaLnBrk="1" hangingPunct="1">
              <a:buNone/>
            </a:pPr>
            <a:r>
              <a:rPr lang="zh-CN" altLang="en-US" sz="3600" kern="0" dirty="0"/>
              <a:t>例如：</a:t>
            </a:r>
          </a:p>
          <a:p>
            <a:pPr lvl="2" eaLnBrk="1" hangingPunct="1"/>
            <a:r>
              <a:rPr lang="zh-CN" altLang="en-US" sz="3200" kern="0" dirty="0">
                <a:latin typeface="Times New Roman" charset="0"/>
                <a:ea typeface="Times New Roman" charset="0"/>
                <a:cs typeface="Times New Roman" charset="0"/>
              </a:rPr>
              <a:t>（［］（））</a:t>
            </a:r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3200" kern="0" dirty="0">
                <a:latin typeface="Times New Roman" charset="0"/>
                <a:ea typeface="Times New Roman" charset="0"/>
                <a:cs typeface="Times New Roman" charset="0"/>
              </a:rPr>
              <a:t>                </a:t>
            </a:r>
            <a:r>
              <a:rPr lang="zh-CN" altLang="en-US" sz="32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正确</a:t>
            </a:r>
          </a:p>
          <a:p>
            <a:pPr lvl="2" eaLnBrk="1" hangingPunct="1"/>
            <a:r>
              <a:rPr lang="zh-CN" altLang="en-US" sz="3200" kern="0" dirty="0">
                <a:latin typeface="Times New Roman" charset="0"/>
                <a:ea typeface="Times New Roman" charset="0"/>
                <a:cs typeface="Times New Roman" charset="0"/>
              </a:rPr>
              <a:t>［（［ ］［ ］）］       </a:t>
            </a:r>
            <a:r>
              <a:rPr lang="zh-CN" altLang="en-US" sz="32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正确</a:t>
            </a:r>
            <a:endParaRPr lang="zh-CN" altLang="en-US" sz="3200" kern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2" eaLnBrk="1" hangingPunct="1"/>
            <a:r>
              <a:rPr lang="zh-CN" altLang="en-US" sz="3600" kern="0" dirty="0">
                <a:latin typeface="Times New Roman" charset="0"/>
                <a:ea typeface="Times New Roman" charset="0"/>
                <a:cs typeface="Times New Roman" charset="0"/>
              </a:rPr>
              <a:t>［（ ］）                   </a:t>
            </a:r>
            <a:r>
              <a:rPr lang="zh-CN" altLang="en-US" sz="36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错误</a:t>
            </a:r>
            <a:endParaRPr lang="zh-CN" altLang="en-US" sz="3600" kern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2" eaLnBrk="1" hangingPunct="1"/>
            <a:r>
              <a:rPr lang="zh-CN" altLang="en-US" sz="3600" kern="0" dirty="0">
                <a:latin typeface="Times New Roman" charset="0"/>
                <a:ea typeface="Times New Roman" charset="0"/>
                <a:cs typeface="Times New Roman" charset="0"/>
              </a:rPr>
              <a:t>（（））］                </a:t>
            </a:r>
            <a:r>
              <a:rPr lang="zh-CN" altLang="en-US" sz="36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错误</a:t>
            </a:r>
          </a:p>
          <a:p>
            <a:pPr lvl="2" eaLnBrk="1" hangingPunct="1"/>
            <a:r>
              <a:rPr lang="zh-CN" altLang="en-US" sz="3600" kern="0" dirty="0">
                <a:latin typeface="Times New Roman" charset="0"/>
                <a:ea typeface="Times New Roman" charset="0"/>
                <a:cs typeface="Times New Roman" charset="0"/>
              </a:rPr>
              <a:t>［（（ ））               </a:t>
            </a:r>
            <a:r>
              <a:rPr lang="zh-CN" altLang="en-US" sz="36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错误</a:t>
            </a:r>
          </a:p>
        </p:txBody>
      </p:sp>
    </p:spTree>
    <p:extLst>
      <p:ext uri="{BB962C8B-B14F-4D97-AF65-F5344CB8AC3E}">
        <p14:creationId xmlns:p14="http://schemas.microsoft.com/office/powerpoint/2010/main" val="1154157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3.2.2</a:t>
            </a:r>
            <a:r>
              <a:rPr lang="zh-CN" altLang="en-US" kern="0" dirty="0"/>
              <a:t> 括号匹配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99490" y="1192213"/>
            <a:ext cx="7772400" cy="23129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914400" lvl="2" indent="0" eaLnBrk="1" hangingPunct="1">
              <a:buNone/>
            </a:pPr>
            <a:r>
              <a:rPr lang="zh-CN" altLang="en-US" sz="4800" b="0" kern="0" dirty="0">
                <a:latin typeface="Times New Roman" charset="0"/>
                <a:ea typeface="Times New Roman" charset="0"/>
                <a:cs typeface="Times New Roman" charset="0"/>
              </a:rPr>
              <a:t>例：</a:t>
            </a:r>
            <a:endParaRPr lang="en-US" altLang="zh-CN" sz="4800" b="0" kern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14400" lvl="2" indent="0" eaLnBrk="1" hangingPunct="1">
              <a:buNone/>
            </a:pPr>
            <a:r>
              <a:rPr lang="en-US" altLang="zh-CN" sz="4800" b="0" kern="0" dirty="0">
                <a:latin typeface="Times New Roman" charset="0"/>
                <a:ea typeface="Times New Roman" charset="0"/>
                <a:cs typeface="Times New Roman" charset="0"/>
              </a:rPr>
              <a:t>[ ( [ ] [ ] ) ]</a:t>
            </a:r>
          </a:p>
          <a:p>
            <a:pPr marL="914400" lvl="2" indent="0" eaLnBrk="1" hangingPunct="1">
              <a:buNone/>
            </a:pP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4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6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7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8</a:t>
            </a:r>
            <a:endParaRPr lang="zh-CN" altLang="en-US" sz="2800" b="0" kern="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40914" y="3505200"/>
            <a:ext cx="79279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SzPct val="80000"/>
              <a:buFont typeface="Wingdings" charset="2"/>
              <a:buChar char="n"/>
            </a:pPr>
            <a:r>
              <a:rPr lang="zh-CN" altLang="en-US" sz="3200" kern="0" dirty="0">
                <a:latin typeface="SimSun" charset="-122"/>
                <a:ea typeface="SimSun" charset="-122"/>
                <a:cs typeface="SimSun" charset="-122"/>
              </a:rPr>
              <a:t>匹配顺序应该是</a:t>
            </a:r>
            <a:r>
              <a:rPr lang="zh-CN" altLang="en-US" sz="32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由里及外</a:t>
            </a:r>
          </a:p>
          <a:p>
            <a:pPr marL="457200" lvl="2" indent="-457200">
              <a:lnSpc>
                <a:spcPct val="150000"/>
              </a:lnSpc>
              <a:buClr>
                <a:srgbClr val="FF0000"/>
              </a:buClr>
              <a:buSzPct val="80000"/>
              <a:buFont typeface="Wingdings" charset="2"/>
              <a:buChar char="n"/>
            </a:pP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扫描顺序</a:t>
            </a:r>
            <a:r>
              <a:rPr lang="zh-CN" altLang="en-US" sz="3200" kern="0" dirty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lang="en-US" altLang="zh-CN" sz="3200" kern="0" dirty="0">
                <a:latin typeface="Times New Roman" charset="0"/>
                <a:ea typeface="Times New Roman" charset="0"/>
                <a:cs typeface="Times New Roman" charset="0"/>
              </a:rPr>
              <a:t>1-2-3-5……</a:t>
            </a:r>
            <a:r>
              <a:rPr lang="zh-CN" altLang="en-US" sz="3200" kern="0" dirty="0">
                <a:latin typeface="Times New Roman" charset="0"/>
                <a:ea typeface="Times New Roman" charset="0"/>
                <a:cs typeface="Times New Roman" charset="0"/>
              </a:rPr>
              <a:t>（只记左括号）</a:t>
            </a:r>
            <a:endParaRPr lang="en-US" altLang="zh-CN" sz="3200" kern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SzPct val="80000"/>
              <a:buFont typeface="Wingdings" charset="2"/>
              <a:buChar char="n"/>
            </a:pP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匹配处理顺序</a:t>
            </a:r>
            <a:r>
              <a:rPr lang="en-US" altLang="zh-CN" sz="3200" dirty="0">
                <a:latin typeface="SimSun" charset="-122"/>
                <a:ea typeface="SimSun" charset="-122"/>
                <a:cs typeface="SimSun" charset="-122"/>
              </a:rPr>
              <a:t>:</a:t>
            </a:r>
            <a:r>
              <a:rPr lang="en-US" altLang="zh-CN" sz="32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3-5-2-1……</a:t>
            </a:r>
            <a:r>
              <a:rPr lang="zh-CN" altLang="en-US" sz="3200" b="1" dirty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sz="3200" b="1" dirty="0"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3200" b="1" dirty="0">
                <a:latin typeface="SimSun" charset="-122"/>
                <a:ea typeface="SimSun" charset="-122"/>
                <a:cs typeface="SimSun" charset="-122"/>
              </a:rPr>
              <a:t>与</a:t>
            </a:r>
            <a:r>
              <a:rPr lang="en-US" altLang="zh-CN" sz="3200" b="1" dirty="0">
                <a:latin typeface="SimSun" charset="-122"/>
                <a:ea typeface="SimSun" charset="-122"/>
                <a:cs typeface="SimSun" charset="-122"/>
              </a:rPr>
              <a:t>5</a:t>
            </a:r>
            <a:r>
              <a:rPr lang="zh-CN" altLang="en-US" sz="3200" b="1" dirty="0">
                <a:latin typeface="SimSun" charset="-122"/>
                <a:ea typeface="SimSun" charset="-122"/>
                <a:cs typeface="SimSun" charset="-122"/>
              </a:rPr>
              <a:t>同级）</a:t>
            </a:r>
            <a:endParaRPr lang="en-US" altLang="zh-CN" sz="3200" b="1" dirty="0">
              <a:latin typeface="SimSun" charset="-122"/>
              <a:ea typeface="SimSun" charset="-122"/>
              <a:cs typeface="SimSun" charset="-122"/>
            </a:endParaRP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SzPct val="80000"/>
              <a:buFont typeface="Wingdings" charset="2"/>
              <a:buChar char="n"/>
            </a:pP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可看作是</a:t>
            </a:r>
            <a:r>
              <a:rPr lang="zh-CN" altLang="en-US" sz="32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先进后出（栈）</a:t>
            </a:r>
          </a:p>
        </p:txBody>
      </p:sp>
    </p:spTree>
    <p:extLst>
      <p:ext uri="{BB962C8B-B14F-4D97-AF65-F5344CB8AC3E}">
        <p14:creationId xmlns:p14="http://schemas.microsoft.com/office/powerpoint/2010/main" val="55016969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0350" y="1268413"/>
            <a:ext cx="7772400" cy="51323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算法的设计思想：</a:t>
            </a:r>
            <a:endParaRPr lang="zh-CN" altLang="en-US" b="1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>
              <a:buSzPct val="100000"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凡出现</a:t>
            </a:r>
            <a:r>
              <a:rPr lang="zh-CN" altLang="zh-CN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左括弧</a:t>
            </a: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，则</a:t>
            </a:r>
            <a:r>
              <a:rPr lang="zh-CN" altLang="zh-CN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进栈</a:t>
            </a: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；</a:t>
            </a:r>
            <a:endParaRPr lang="zh-CN" altLang="en-US" b="1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>
              <a:buSzPct val="100000"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凡出现</a:t>
            </a:r>
            <a:r>
              <a:rPr lang="zh-CN" altLang="zh-CN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右括弧</a:t>
            </a: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，首先检查栈是否空</a:t>
            </a:r>
          </a:p>
          <a:p>
            <a:pPr lvl="2" eaLnBrk="1" hangingPunct="1">
              <a:buSzPct val="100000"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若栈空，则表明该“右括弧”多余</a:t>
            </a:r>
          </a:p>
          <a:p>
            <a:pPr lvl="2" eaLnBrk="1" hangingPunct="1">
              <a:buSzPct val="100000"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否则和栈顶元素比较，</a:t>
            </a:r>
          </a:p>
          <a:p>
            <a:pPr lvl="3" eaLnBrk="1" hangingPunct="1">
              <a:buSzPct val="100000"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若相匹配，则“左括弧出栈”</a:t>
            </a:r>
          </a:p>
          <a:p>
            <a:pPr lvl="3" eaLnBrk="1" hangingPunct="1">
              <a:buSzPct val="100000"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否则表明不匹配</a:t>
            </a:r>
            <a:endParaRPr lang="zh-CN" altLang="en-US" b="1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>
              <a:buSzPct val="100000"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表达式检验结束时，</a:t>
            </a:r>
          </a:p>
          <a:p>
            <a:pPr lvl="2" eaLnBrk="1" hangingPunct="1">
              <a:buSzPct val="100000"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若栈空，则表明表达式中匹配正确</a:t>
            </a:r>
          </a:p>
          <a:p>
            <a:pPr lvl="2" eaLnBrk="1" hangingPunct="1">
              <a:buSzPct val="100000"/>
            </a:pPr>
            <a:r>
              <a:rPr lang="zh-CN" altLang="zh-CN" b="1" dirty="0">
                <a:latin typeface="SimSun" charset="-122"/>
                <a:ea typeface="SimSun" charset="-122"/>
                <a:cs typeface="SimSun" charset="-122"/>
              </a:rPr>
              <a:t>否则表明“左括弧”有余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，不匹配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3.2.2</a:t>
            </a:r>
            <a:r>
              <a:rPr lang="zh-CN" altLang="en-US" kern="0" dirty="0"/>
              <a:t> 括号匹配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468208" y="767360"/>
            <a:ext cx="4174922" cy="23129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914400" lvl="2" indent="0" eaLnBrk="1" hangingPunct="1">
              <a:buNone/>
            </a:pPr>
            <a:r>
              <a:rPr lang="en-US" altLang="zh-CN" sz="4800" b="0" kern="0" dirty="0" smtClean="0">
                <a:latin typeface="Times New Roman" charset="0"/>
                <a:ea typeface="Times New Roman" charset="0"/>
                <a:cs typeface="Times New Roman" charset="0"/>
              </a:rPr>
              <a:t>[ </a:t>
            </a:r>
            <a:r>
              <a:rPr lang="en-US" altLang="zh-CN" sz="4800" b="0" kern="0" dirty="0">
                <a:latin typeface="Times New Roman" charset="0"/>
                <a:ea typeface="Times New Roman" charset="0"/>
                <a:cs typeface="Times New Roman" charset="0"/>
              </a:rPr>
              <a:t>( [ ] [ ] ) ]</a:t>
            </a:r>
          </a:p>
          <a:p>
            <a:pPr marL="914400" lvl="2" indent="0" eaLnBrk="1" hangingPunct="1">
              <a:buNone/>
            </a:pP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4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6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7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8</a:t>
            </a:r>
            <a:endParaRPr lang="zh-CN" altLang="en-US" sz="2800" b="0" kern="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1482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315277" y="344556"/>
            <a:ext cx="5618921" cy="7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3.1</a:t>
            </a:r>
            <a:r>
              <a:rPr lang="zh-CN" altLang="en-US" kern="0" dirty="0"/>
              <a:t>栈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26127" y="1258958"/>
            <a:ext cx="8686800" cy="470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kern="0" dirty="0"/>
              <a:t>栈的定义</a:t>
            </a:r>
            <a:endParaRPr lang="en-US" altLang="zh-CN" kern="0" dirty="0"/>
          </a:p>
          <a:p>
            <a:pPr marL="702000" eaLnBrk="1" hangingPunct="1">
              <a:lnSpc>
                <a:spcPct val="90000"/>
              </a:lnSpc>
            </a:pPr>
            <a:r>
              <a:rPr lang="en-US" altLang="zh-CN" kern="0" dirty="0"/>
              <a:t> </a:t>
            </a:r>
            <a:r>
              <a:rPr lang="zh-CN" altLang="en-US" sz="2800" b="0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栈</a:t>
            </a:r>
            <a:r>
              <a:rPr lang="en-US" altLang="zh-CN" sz="2800" b="0" kern="0" dirty="0">
                <a:latin typeface="SimSun" charset="-122"/>
                <a:ea typeface="SimSun" charset="-122"/>
                <a:cs typeface="SimSun" charset="-122"/>
              </a:rPr>
              <a:t>(Stack)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：仅在表的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一端进行插入或删除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的线性表称为栈</a:t>
            </a:r>
            <a:endParaRPr lang="en-US" altLang="zh-CN" sz="2800" b="0" kern="0" dirty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能进行插入或删除的一端称为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栈顶</a:t>
            </a:r>
            <a:r>
              <a:rPr lang="en-US" altLang="zh-CN" sz="28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(top)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，另一端称为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栈底</a:t>
            </a:r>
            <a:r>
              <a:rPr lang="en-US" altLang="zh-CN" sz="28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(bottom)</a:t>
            </a:r>
            <a:endParaRPr lang="en-US" altLang="zh-CN" sz="2800" b="0" kern="0" dirty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不含任何元素的栈称为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空栈</a:t>
            </a:r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栈是一种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后进先出</a:t>
            </a:r>
            <a:r>
              <a:rPr lang="en-US" altLang="zh-CN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LIFO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线性表</a:t>
            </a:r>
            <a:endParaRPr lang="en-US" altLang="zh-CN" sz="2800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endParaRPr lang="zh-CN" altLang="en-US" sz="2800" kern="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S=</a:t>
            </a: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（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800" b="0" kern="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，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800" b="0" kern="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，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800" b="0" kern="0" baseline="-2500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），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称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800" b="0" kern="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为栈底元素，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800" b="0" kern="0" baseline="-2500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为栈顶元素，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为栈的长度（简称为栈长）。</a:t>
            </a:r>
            <a:endParaRPr lang="zh-CN" altLang="en-US" sz="1200" b="0" kern="0" dirty="0">
              <a:latin typeface="SimSun" charset="-122"/>
              <a:ea typeface="SimSun" charset="-122"/>
              <a:cs typeface="SimSun" charset="-122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10485911" y="2244436"/>
            <a:ext cx="1033893" cy="2866271"/>
            <a:chOff x="10485911" y="2244436"/>
            <a:chExt cx="1033893" cy="2866271"/>
          </a:xfrm>
        </p:grpSpPr>
        <p:grpSp>
          <p:nvGrpSpPr>
            <p:cNvPr id="22" name="组 21"/>
            <p:cNvGrpSpPr/>
            <p:nvPr/>
          </p:nvGrpSpPr>
          <p:grpSpPr>
            <a:xfrm>
              <a:off x="10485911" y="2244436"/>
              <a:ext cx="1033893" cy="2386940"/>
              <a:chOff x="10438410" y="2113808"/>
              <a:chExt cx="1033893" cy="2386940"/>
            </a:xfrm>
          </p:grpSpPr>
          <p:grpSp>
            <p:nvGrpSpPr>
              <p:cNvPr id="8" name="Group 6"/>
              <p:cNvGrpSpPr>
                <a:grpSpLocks/>
              </p:cNvGrpSpPr>
              <p:nvPr/>
            </p:nvGrpSpPr>
            <p:grpSpPr bwMode="auto">
              <a:xfrm>
                <a:off x="10438410" y="2363190"/>
                <a:ext cx="1033893" cy="2137558"/>
                <a:chOff x="3744" y="2208"/>
                <a:chExt cx="1488" cy="1485"/>
              </a:xfrm>
            </p:grpSpPr>
            <p:sp>
              <p:nvSpPr>
                <p:cNvPr id="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744" y="3360"/>
                  <a:ext cx="1488" cy="33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>
                      <a:ea typeface="楷体_GB2312" charset="0"/>
                    </a:rPr>
                    <a:t>k</a:t>
                  </a:r>
                  <a:r>
                    <a:rPr lang="en-US" altLang="zh-CN" sz="2800" baseline="-25000">
                      <a:ea typeface="楷体_GB2312" charset="0"/>
                    </a:rPr>
                    <a:t>0</a:t>
                  </a:r>
                  <a:endParaRPr lang="en-US" altLang="zh-CN" sz="2800">
                    <a:ea typeface="楷体_GB2312" charset="0"/>
                  </a:endParaRPr>
                </a:p>
              </p:txBody>
            </p:sp>
            <p:sp>
              <p:nvSpPr>
                <p:cNvPr id="1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744" y="3027"/>
                  <a:ext cx="1488" cy="33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 dirty="0">
                      <a:ea typeface="楷体_GB2312" charset="0"/>
                    </a:rPr>
                    <a:t>k</a:t>
                  </a:r>
                  <a:r>
                    <a:rPr lang="en-US" altLang="zh-CN" sz="2800" baseline="-25000" dirty="0">
                      <a:ea typeface="楷体_GB2312" charset="0"/>
                    </a:rPr>
                    <a:t>1</a:t>
                  </a:r>
                  <a:endParaRPr lang="en-US" altLang="zh-CN" sz="2800" dirty="0">
                    <a:ea typeface="楷体_GB2312" charset="0"/>
                  </a:endParaRPr>
                </a:p>
              </p:txBody>
            </p:sp>
            <p:sp>
              <p:nvSpPr>
                <p:cNvPr id="1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744" y="2538"/>
                  <a:ext cx="1488" cy="48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4400">
                      <a:ea typeface="楷体_GB2312" charset="0"/>
                    </a:rPr>
                    <a:t>...</a:t>
                  </a:r>
                </a:p>
              </p:txBody>
            </p:sp>
            <p:sp>
              <p:nvSpPr>
                <p:cNvPr id="1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744" y="2208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 dirty="0" smtClean="0">
                      <a:ea typeface="楷体_GB2312" charset="0"/>
                    </a:rPr>
                    <a:t>k</a:t>
                  </a:r>
                  <a:r>
                    <a:rPr lang="en-US" altLang="zh-CN" sz="2800" baseline="-25000" dirty="0" smtClean="0">
                      <a:ea typeface="楷体_GB2312" charset="0"/>
                    </a:rPr>
                    <a:t>n-1</a:t>
                  </a:r>
                  <a:endParaRPr lang="en-US" altLang="zh-CN" sz="2800" dirty="0">
                    <a:ea typeface="楷体_GB2312" charset="0"/>
                  </a:endParaRPr>
                </a:p>
              </p:txBody>
            </p:sp>
          </p:grpSp>
          <p:cxnSp>
            <p:nvCxnSpPr>
              <p:cNvPr id="6" name="直线连接符 5"/>
              <p:cNvCxnSpPr/>
              <p:nvPr/>
            </p:nvCxnSpPr>
            <p:spPr bwMode="auto">
              <a:xfrm>
                <a:off x="10438410" y="2113808"/>
                <a:ext cx="0" cy="245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直线连接符 23"/>
              <p:cNvCxnSpPr/>
              <p:nvPr/>
            </p:nvCxnSpPr>
            <p:spPr bwMode="auto">
              <a:xfrm>
                <a:off x="11472303" y="2113808"/>
                <a:ext cx="0" cy="245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3" name="矩形 22"/>
            <p:cNvSpPr/>
            <p:nvPr/>
          </p:nvSpPr>
          <p:spPr>
            <a:xfrm>
              <a:off x="10795108" y="474137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solidFill>
                    <a:srgbClr val="C00000"/>
                  </a:solidFill>
                  <a:latin typeface="SimSun" charset="-122"/>
                  <a:ea typeface="SimSun" charset="-122"/>
                  <a:cs typeface="SimSun" charset="-122"/>
                </a:rPr>
                <a:t>栈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35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1338195" y="1269724"/>
            <a:ext cx="9005887" cy="48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>
              <a:lnSpc>
                <a:spcPct val="115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Times New Roman" charset="0"/>
                <a:ea typeface="宋体" charset="-122"/>
              </a:rPr>
              <a:t> </a:t>
            </a:r>
            <a:endParaRPr lang="en-US" altLang="zh-CN" sz="3200" b="0" dirty="0">
              <a:solidFill>
                <a:schemeClr val="tx1"/>
              </a:solidFill>
              <a:latin typeface="Times New Roman" charset="0"/>
              <a:ea typeface="宋体" charset="-122"/>
            </a:endParaRPr>
          </a:p>
        </p:txBody>
      </p:sp>
      <p:sp>
        <p:nvSpPr>
          <p:cNvPr id="9" name="Rectangle 539"/>
          <p:cNvSpPr txBox="1">
            <a:spLocks noChangeArrowheads="1"/>
          </p:cNvSpPr>
          <p:nvPr/>
        </p:nvSpPr>
        <p:spPr>
          <a:xfrm>
            <a:off x="1479827" y="428023"/>
            <a:ext cx="4510156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zh-CN" altLang="en-US" kern="0" dirty="0"/>
              <a:t>括号匹配代码</a:t>
            </a:r>
            <a:endParaRPr lang="zh-CN" altLang="en-US" sz="4000" kern="0" baseline="-250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15994" y="1190023"/>
            <a:ext cx="10142606" cy="5638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Status match( ){</a:t>
            </a: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b="0" kern="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InitStack</a:t>
            </a:r>
            <a:r>
              <a:rPr lang="en-US" altLang="zh-CN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(S)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; flag=TURE;</a:t>
            </a: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//</a:t>
            </a: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flag</a:t>
            </a: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标志匹配与否</a:t>
            </a:r>
            <a:endParaRPr lang="en-US" altLang="zh-CN" b="0" kern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 while((</a:t>
            </a:r>
            <a:r>
              <a:rPr lang="en-US" altLang="zh-CN" b="0" kern="0" dirty="0" err="1">
                <a:latin typeface="Times New Roman" charset="0"/>
                <a:ea typeface="Times New Roman" charset="0"/>
                <a:cs typeface="Times New Roman" charset="0"/>
              </a:rPr>
              <a:t>ch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= </a:t>
            </a:r>
            <a:r>
              <a:rPr lang="en-US" altLang="zh-CN" b="0" kern="0" dirty="0" err="1">
                <a:latin typeface="Times New Roman" charset="0"/>
                <a:ea typeface="Times New Roman" charset="0"/>
                <a:cs typeface="Times New Roman" charset="0"/>
              </a:rPr>
              <a:t>getchar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( ))</a:t>
            </a: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！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=‘#’ &amp;&amp; flag)</a:t>
            </a: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//</a:t>
            </a: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#</a:t>
            </a: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作为输入结束</a:t>
            </a:r>
            <a:endParaRPr lang="en-US" altLang="zh-CN" b="0" kern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2" eaLnBrk="1" hangingPunct="1">
              <a:lnSpc>
                <a:spcPct val="95000"/>
              </a:lnSpc>
              <a:buFontTx/>
              <a:buNone/>
            </a:pP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  switch (</a:t>
            </a:r>
            <a:r>
              <a:rPr lang="en-US" altLang="zh-CN" sz="2800" b="0" kern="0" dirty="0" err="1">
                <a:latin typeface="Times New Roman" charset="0"/>
                <a:ea typeface="Times New Roman" charset="0"/>
                <a:cs typeface="Times New Roman" charset="0"/>
              </a:rPr>
              <a:t>ch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) {</a:t>
            </a:r>
          </a:p>
          <a:p>
            <a:pPr lvl="3" eaLnBrk="1" hangingPunct="1">
              <a:lnSpc>
                <a:spcPct val="95000"/>
              </a:lnSpc>
              <a:buNone/>
            </a:pP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case ‘(‘ :</a:t>
            </a:r>
          </a:p>
          <a:p>
            <a:pPr lvl="3" eaLnBrk="1" hangingPunct="1">
              <a:lnSpc>
                <a:spcPct val="95000"/>
              </a:lnSpc>
              <a:buNone/>
            </a:pP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Push(</a:t>
            </a:r>
            <a:r>
              <a:rPr lang="en-US" altLang="zh-CN" sz="2800" b="0" kern="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S,ch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;break;</a:t>
            </a:r>
          </a:p>
          <a:p>
            <a:pPr lvl="3" eaLnBrk="1" hangingPunct="1">
              <a:lnSpc>
                <a:spcPct val="95000"/>
              </a:lnSpc>
              <a:buNone/>
            </a:pP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case ‘[‘ :</a:t>
            </a:r>
          </a:p>
          <a:p>
            <a:pPr lvl="3" eaLnBrk="1" hangingPunct="1">
              <a:lnSpc>
                <a:spcPct val="95000"/>
              </a:lnSpc>
              <a:buNone/>
            </a:pP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Push(</a:t>
            </a:r>
            <a:r>
              <a:rPr lang="en-US" altLang="zh-CN" sz="2800" b="0" kern="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S,ch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;break;</a:t>
            </a:r>
          </a:p>
          <a:p>
            <a:pPr lvl="3" eaLnBrk="1" hangingPunct="1">
              <a:lnSpc>
                <a:spcPct val="95000"/>
              </a:lnSpc>
              <a:buNone/>
            </a:pP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case ‘)’ :</a:t>
            </a:r>
          </a:p>
          <a:p>
            <a:pPr lvl="3" eaLnBrk="1" hangingPunct="1">
              <a:lnSpc>
                <a:spcPct val="95000"/>
              </a:lnSpc>
              <a:buNone/>
            </a:pP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800" b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Pop(</a:t>
            </a:r>
            <a:r>
              <a:rPr lang="en-US" altLang="zh-CN" sz="2800" b="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S,e</a:t>
            </a:r>
            <a:r>
              <a:rPr lang="en-US" altLang="zh-CN" sz="2800" b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)==ERROR</a:t>
            </a:r>
            <a:r>
              <a:rPr lang="zh-CN" altLang="zh-CN" sz="2800" b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|| </a:t>
            </a:r>
            <a:r>
              <a:rPr lang="en-US" altLang="zh-CN" sz="2800" b="0" kern="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e!=‘(‘ 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  </a:t>
            </a: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endParaRPr lang="en-US" altLang="zh-CN" sz="2800" b="0" kern="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3" eaLnBrk="1" hangingPunct="1">
              <a:lnSpc>
                <a:spcPct val="95000"/>
              </a:lnSpc>
              <a:buNone/>
            </a:pPr>
            <a:r>
              <a:rPr lang="zh-CN" altLang="en-US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 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flag=</a:t>
            </a:r>
            <a:r>
              <a:rPr lang="en-US" altLang="zh-CN" sz="2800" b="0" kern="0" dirty="0" err="1">
                <a:latin typeface="Times New Roman" charset="0"/>
                <a:ea typeface="Times New Roman" charset="0"/>
                <a:cs typeface="Times New Roman" charset="0"/>
              </a:rPr>
              <a:t>FALSE;break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381734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5" autoUpdateAnimBg="0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1338195" y="1269724"/>
            <a:ext cx="9005887" cy="48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>
              <a:lnSpc>
                <a:spcPct val="115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Times New Roman" charset="0"/>
                <a:ea typeface="宋体" charset="-122"/>
              </a:rPr>
              <a:t> </a:t>
            </a:r>
            <a:endParaRPr lang="en-US" altLang="zh-CN" sz="3200" b="0" dirty="0">
              <a:solidFill>
                <a:schemeClr val="tx1"/>
              </a:solidFill>
              <a:latin typeface="Times New Roman" charset="0"/>
              <a:ea typeface="宋体" charset="-122"/>
            </a:endParaRPr>
          </a:p>
        </p:txBody>
      </p:sp>
      <p:sp>
        <p:nvSpPr>
          <p:cNvPr id="9" name="Rectangle 539"/>
          <p:cNvSpPr txBox="1">
            <a:spLocks noChangeArrowheads="1"/>
          </p:cNvSpPr>
          <p:nvPr/>
        </p:nvSpPr>
        <p:spPr>
          <a:xfrm>
            <a:off x="1479827" y="428023"/>
            <a:ext cx="4510156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zh-CN" altLang="en-US" kern="0"/>
              <a:t>括号匹配代</a:t>
            </a:r>
            <a:r>
              <a:rPr lang="zh-CN" altLang="en-US" kern="0" dirty="0"/>
              <a:t>码</a:t>
            </a:r>
            <a:endParaRPr lang="zh-CN" altLang="en-US" sz="4000" kern="0" baseline="-250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15994" y="1190023"/>
            <a:ext cx="8650288" cy="5638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3" eaLnBrk="1" hangingPunct="1">
              <a:lnSpc>
                <a:spcPct val="95000"/>
              </a:lnSpc>
              <a:buFontTx/>
              <a:buNone/>
            </a:pP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case ‘]’ :</a:t>
            </a:r>
          </a:p>
          <a:p>
            <a:pPr lvl="3" eaLnBrk="1" hangingPunct="1">
              <a:lnSpc>
                <a:spcPct val="95000"/>
              </a:lnSpc>
              <a:buFontTx/>
              <a:buNone/>
            </a:pP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if (</a:t>
            </a:r>
            <a:r>
              <a:rPr lang="en-US" altLang="zh-CN" sz="2800" b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Pop(</a:t>
            </a:r>
            <a:r>
              <a:rPr lang="en-US" altLang="zh-CN" sz="2800" b="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S,e</a:t>
            </a:r>
            <a:r>
              <a:rPr lang="en-US" altLang="zh-CN" sz="2800" b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)==ERROR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|| </a:t>
            </a:r>
            <a:r>
              <a:rPr lang="en-US" altLang="zh-CN" sz="2800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e!=‘[‘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)    </a:t>
            </a:r>
          </a:p>
          <a:p>
            <a:pPr lvl="3" eaLnBrk="1" hangingPunct="1">
              <a:lnSpc>
                <a:spcPct val="95000"/>
              </a:lnSpc>
              <a:buFontTx/>
              <a:buNone/>
            </a:pPr>
            <a:r>
              <a:rPr lang="zh-CN" altLang="en-US" sz="2800" b="0" kern="0" dirty="0">
                <a:latin typeface="Times New Roman" charset="0"/>
                <a:ea typeface="Times New Roman" charset="0"/>
                <a:cs typeface="Times New Roman" charset="0"/>
              </a:rPr>
              <a:t>                </a:t>
            </a: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flag=FALSE; break; </a:t>
            </a:r>
          </a:p>
          <a:p>
            <a:pPr lvl="3" eaLnBrk="1" hangingPunct="1">
              <a:lnSpc>
                <a:spcPct val="95000"/>
              </a:lnSpc>
              <a:buFontTx/>
              <a:buNone/>
            </a:pPr>
            <a:r>
              <a:rPr lang="en-US" altLang="zh-CN" sz="2800" b="0" kern="0" dirty="0">
                <a:latin typeface="Times New Roman" charset="0"/>
                <a:ea typeface="Times New Roman" charset="0"/>
                <a:cs typeface="Times New Roman" charset="0"/>
              </a:rPr>
              <a:t>	   }//switch</a:t>
            </a: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   }//while</a:t>
            </a: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if (flag &amp;&amp; </a:t>
            </a:r>
            <a:r>
              <a:rPr lang="en-US" altLang="zh-CN" b="0" kern="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StackEmpty</a:t>
            </a:r>
            <a:r>
              <a:rPr lang="en-US" altLang="zh-CN" b="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(S))  </a:t>
            </a: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return TRUE;</a:t>
            </a: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else </a:t>
            </a: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zh-CN" altLang="en-US" b="0" kern="0" dirty="0"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return FALSE;  </a:t>
            </a: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en-US" altLang="zh-CN" b="0" kern="0" dirty="0">
                <a:latin typeface="Times New Roman" charset="0"/>
                <a:ea typeface="Times New Roman" charset="0"/>
                <a:cs typeface="Times New Roman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8121991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5" autoUpdateAnimBg="0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9271" y="1524990"/>
            <a:ext cx="7772400" cy="4495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表达式一般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由操作数、运算符和界限符组成</a:t>
            </a:r>
            <a:endParaRPr lang="en-US" altLang="zh-CN" sz="280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800" dirty="0">
              <a:latin typeface="SimSun" charset="-122"/>
              <a:ea typeface="SimSun" charset="-122"/>
              <a:cs typeface="SimSun" charset="-122"/>
            </a:endParaRPr>
          </a:p>
          <a:p>
            <a:pPr marL="702000" algn="just"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操作数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operand)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常数或变量</a:t>
            </a:r>
          </a:p>
          <a:p>
            <a:pPr marL="702000" algn="just"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运算符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operator)   </a:t>
            </a:r>
          </a:p>
          <a:p>
            <a:pPr marL="108000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关系运算符：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＜、≤、＝、≠、≥、＞</a:t>
            </a:r>
          </a:p>
          <a:p>
            <a:pPr marL="108000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逻辑运算符：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OR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NOT</a:t>
            </a:r>
          </a:p>
          <a:p>
            <a:pPr marL="108000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算术运算符：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+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、*、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zh-CN" altLang="en-US" sz="2400" dirty="0"/>
              <a:t>等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702000"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zh-CN" altLang="en-US" sz="20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注：我们这里只讨论算数运算符</a:t>
            </a:r>
            <a:endParaRPr lang="en-US" altLang="zh-CN" sz="200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702000" algn="just"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界限符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delimiter):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800" dirty="0"/>
              <a:t>左右括号、表达式结束符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＃</a:t>
            </a:r>
            <a:r>
              <a:rPr lang="zh-CN" altLang="en-US" sz="2800" dirty="0"/>
              <a:t>等</a:t>
            </a:r>
            <a:endParaRPr lang="en-US" altLang="zh-CN" sz="2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3.2.3</a:t>
            </a:r>
            <a:r>
              <a:rPr lang="zh-CN" altLang="en-US" kern="0" dirty="0"/>
              <a:t> 求表达式的值</a:t>
            </a:r>
          </a:p>
        </p:txBody>
      </p:sp>
    </p:spTree>
    <p:extLst>
      <p:ext uri="{BB962C8B-B14F-4D97-AF65-F5344CB8AC3E}">
        <p14:creationId xmlns:p14="http://schemas.microsoft.com/office/powerpoint/2010/main" val="33923742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3.2.3</a:t>
            </a:r>
            <a:r>
              <a:rPr lang="zh-CN" altLang="en-US" kern="0" dirty="0"/>
              <a:t> 求表达</a:t>
            </a:r>
            <a:r>
              <a:rPr lang="zh-CN" altLang="en-US" kern="0"/>
              <a:t>式的值</a:t>
            </a:r>
            <a:endParaRPr lang="zh-CN" altLang="en-US" kern="0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9BFD657-7AB2-45B5-9B53-EE71CF94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19" y="2057600"/>
            <a:ext cx="10977279" cy="404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285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3.2.3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 求表达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式的值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 Narrow"/>
              <a:ea typeface="华文新魏"/>
              <a:cs typeface="+mj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3D89E3C-CD86-45EA-896E-CB0A0BF30720}"/>
              </a:ext>
            </a:extLst>
          </p:cNvPr>
          <p:cNvSpPr/>
          <p:nvPr/>
        </p:nvSpPr>
        <p:spPr>
          <a:xfrm>
            <a:off x="455966" y="1541450"/>
            <a:ext cx="5886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latin typeface="SimSun" charset="-122"/>
                <a:ea typeface="SimSun" charset="-122"/>
                <a:cs typeface="SimSun" charset="-122"/>
              </a:rPr>
              <a:t>后缀</a:t>
            </a:r>
            <a:r>
              <a:rPr lang="zh-CN" altLang="en-US" sz="3600" b="1" dirty="0" smtClean="0">
                <a:latin typeface="SimSun" charset="-122"/>
                <a:ea typeface="SimSun" charset="-122"/>
                <a:cs typeface="SimSun" charset="-122"/>
              </a:rPr>
              <a:t>表达</a:t>
            </a:r>
            <a:r>
              <a:rPr lang="zh-CN" altLang="en-US" sz="3600" b="1" dirty="0">
                <a:latin typeface="SimSun" charset="-122"/>
                <a:ea typeface="SimSun" charset="-122"/>
                <a:cs typeface="SimSun" charset="-122"/>
              </a:rPr>
              <a:t>式求</a:t>
            </a:r>
            <a:r>
              <a:rPr lang="zh-CN" altLang="en-US" sz="3600" b="1" dirty="0" smtClean="0">
                <a:latin typeface="SimSun" charset="-122"/>
                <a:ea typeface="SimSun" charset="-122"/>
                <a:cs typeface="SimSun" charset="-122"/>
              </a:rPr>
              <a:t>值求解规则</a:t>
            </a:r>
            <a:endParaRPr lang="zh-CN" altLang="en-US" sz="3600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0CD6EC38-7F80-4761-AB65-577BE0542672}"/>
              </a:ext>
            </a:extLst>
          </p:cNvPr>
          <p:cNvSpPr/>
          <p:nvPr/>
        </p:nvSpPr>
        <p:spPr>
          <a:xfrm>
            <a:off x="700031" y="2657071"/>
            <a:ext cx="105013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运算步骤：</a:t>
            </a:r>
            <a:endParaRPr lang="en-US" altLang="zh-CN" sz="3600" b="1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1.</a:t>
            </a:r>
            <a:r>
              <a:rPr lang="zh-CN" altLang="en-US" sz="3600" b="1" dirty="0" smtClean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从</a:t>
            </a:r>
            <a:r>
              <a:rPr lang="zh-CN" altLang="en-US" sz="3600" b="1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左至右扫描。</a:t>
            </a:r>
            <a:endParaRPr lang="en-US" altLang="zh-CN" sz="3600" b="1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2</a:t>
            </a:r>
            <a:r>
              <a:rPr lang="en-US" altLang="zh-CN" sz="3600" b="1" dirty="0" smtClean="0">
                <a:solidFill>
                  <a:schemeClr val="tx2"/>
                </a:solidFill>
                <a:latin typeface="SimSun" charset="-122"/>
                <a:ea typeface="SimSun" charset="-122"/>
              </a:rPr>
              <a:t>.</a:t>
            </a:r>
            <a:r>
              <a:rPr lang="zh-CN" altLang="en-US" sz="3600" b="1" dirty="0" smtClean="0">
                <a:solidFill>
                  <a:srgbClr val="C00000"/>
                </a:solidFill>
                <a:latin typeface="SimSun" charset="-122"/>
                <a:ea typeface="SimSun" charset="-122"/>
              </a:rPr>
              <a:t>遇数字进栈；</a:t>
            </a:r>
            <a:r>
              <a:rPr lang="zh-CN" altLang="en-US" sz="3600" b="1" dirty="0" smtClean="0">
                <a:solidFill>
                  <a:srgbClr val="C00000"/>
                </a:solidFill>
                <a:latin typeface="SimSun" charset="-122"/>
                <a:ea typeface="SimSun" charset="-122"/>
              </a:rPr>
              <a:t>遇</a:t>
            </a:r>
            <a:r>
              <a:rPr lang="zh-CN" altLang="en-US" sz="3600" b="1" dirty="0">
                <a:solidFill>
                  <a:srgbClr val="C00000"/>
                </a:solidFill>
                <a:latin typeface="SimSun" charset="-122"/>
                <a:ea typeface="SimSun" charset="-122"/>
              </a:rPr>
              <a:t>运算</a:t>
            </a:r>
            <a:r>
              <a:rPr lang="zh-CN" altLang="en-US" sz="3600" b="1" dirty="0" smtClean="0">
                <a:solidFill>
                  <a:srgbClr val="C00000"/>
                </a:solidFill>
                <a:latin typeface="SimSun" charset="-122"/>
                <a:ea typeface="SimSun" charset="-122"/>
              </a:rPr>
              <a:t>符</a:t>
            </a:r>
            <a:r>
              <a:rPr lang="zh-CN" altLang="en-US" sz="3600" b="1" dirty="0" smtClean="0">
                <a:solidFill>
                  <a:schemeClr val="tx2"/>
                </a:solidFill>
                <a:latin typeface="SimSun" charset="-122"/>
                <a:ea typeface="SimSun" charset="-122"/>
              </a:rPr>
              <a:t>，就将</a:t>
            </a:r>
            <a:r>
              <a:rPr lang="zh-CN" altLang="en-US" sz="3600" b="1" dirty="0" smtClean="0">
                <a:solidFill>
                  <a:srgbClr val="FF0000"/>
                </a:solidFill>
                <a:latin typeface="SimSun" charset="-122"/>
                <a:ea typeface="SimSun" charset="-122"/>
              </a:rPr>
              <a:t>栈顶的两个</a:t>
            </a:r>
            <a:r>
              <a:rPr lang="zh-CN" altLang="en-US" sz="3600" b="1" dirty="0" smtClean="0">
                <a:solidFill>
                  <a:schemeClr val="tx2"/>
                </a:solidFill>
                <a:latin typeface="SimSun" charset="-122"/>
                <a:ea typeface="SimSun" charset="-122"/>
              </a:rPr>
              <a:t>数字</a:t>
            </a:r>
            <a:r>
              <a:rPr lang="zh-CN" altLang="en-US" sz="3600" b="1" dirty="0" smtClean="0">
                <a:solidFill>
                  <a:srgbClr val="FF0000"/>
                </a:solidFill>
                <a:latin typeface="SimSun" charset="-122"/>
                <a:ea typeface="SimSun" charset="-122"/>
              </a:rPr>
              <a:t>出栈</a:t>
            </a:r>
            <a:r>
              <a:rPr lang="zh-CN" altLang="en-US" sz="3600" b="1" dirty="0" smtClean="0">
                <a:solidFill>
                  <a:schemeClr val="tx2"/>
                </a:solidFill>
                <a:latin typeface="SimSun" charset="-122"/>
                <a:ea typeface="SimSun" charset="-122"/>
              </a:rPr>
              <a:t>，进行运算，并把运算结果进栈。</a:t>
            </a:r>
            <a:endParaRPr lang="en-US" altLang="zh-CN" sz="3600" b="1" dirty="0" smtClean="0">
              <a:solidFill>
                <a:schemeClr val="tx2"/>
              </a:solidFill>
              <a:latin typeface="SimSun" charset="-122"/>
              <a:ea typeface="SimSun" charset="-122"/>
            </a:endParaRPr>
          </a:p>
          <a:p>
            <a:r>
              <a:rPr lang="en-US" altLang="zh-CN" sz="3600" b="1" dirty="0" smtClean="0">
                <a:solidFill>
                  <a:schemeClr val="tx2"/>
                </a:solidFill>
                <a:latin typeface="SimSun" charset="-122"/>
                <a:ea typeface="SimSun" charset="-122"/>
              </a:rPr>
              <a:t>3.</a:t>
            </a:r>
            <a:r>
              <a:rPr lang="zh-CN" altLang="en-US" sz="3600" b="1" dirty="0" smtClean="0">
                <a:solidFill>
                  <a:schemeClr val="tx2"/>
                </a:solidFill>
                <a:latin typeface="SimSun" charset="-122"/>
                <a:ea typeface="SimSun" charset="-122"/>
              </a:rPr>
              <a:t>重复上述步骤，直至表达式结束。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32098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3.2.3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 求表达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式的值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 Narrow"/>
              <a:ea typeface="华文新魏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8BAE459-356F-4488-9205-770E21BF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05" y="1072159"/>
            <a:ext cx="8927972" cy="56161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3267F1E-DD9B-4267-9CFB-54CF6D272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31" y="1160317"/>
            <a:ext cx="8655338" cy="55101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0D960E8-7907-48B5-94DB-0D98AD517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331" y="1097039"/>
            <a:ext cx="8655338" cy="5740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4672E1B2-4145-4F46-934C-498D7C04F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331" y="1160316"/>
            <a:ext cx="8740134" cy="56976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FC37B92-94FE-4EEF-B59B-188E37EEA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825" y="1190733"/>
            <a:ext cx="8736015" cy="56469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8AA9EA71-1249-498D-BB21-66A00327E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329" y="1190732"/>
            <a:ext cx="8655338" cy="56330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C50B590-694D-441A-A96E-50B9A38517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r="1107"/>
          <a:stretch/>
        </p:blipFill>
        <p:spPr>
          <a:xfrm>
            <a:off x="1768331" y="1082045"/>
            <a:ext cx="8796191" cy="57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6172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3.2.3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 求表达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式的值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 Narrow"/>
              <a:ea typeface="华文新魏"/>
              <a:cs typeface="+mj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3D89E3C-CD86-45EA-896E-CB0A0BF30720}"/>
              </a:ext>
            </a:extLst>
          </p:cNvPr>
          <p:cNvSpPr/>
          <p:nvPr/>
        </p:nvSpPr>
        <p:spPr>
          <a:xfrm>
            <a:off x="2969274" y="2148475"/>
            <a:ext cx="7030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latin typeface="SimSun" charset="-122"/>
                <a:ea typeface="SimSun" charset="-122"/>
                <a:cs typeface="SimSun" charset="-122"/>
              </a:rPr>
              <a:t>求后缀表达</a:t>
            </a:r>
            <a:r>
              <a:rPr lang="zh-CN" altLang="en-US" sz="3600" b="1" dirty="0">
                <a:latin typeface="SimSun" charset="-122"/>
                <a:ea typeface="SimSun" charset="-122"/>
                <a:cs typeface="SimSun" charset="-122"/>
              </a:rPr>
              <a:t>式求值：</a:t>
            </a:r>
            <a:r>
              <a:rPr lang="en-US" altLang="zh-CN" sz="3600" b="1" dirty="0">
                <a:latin typeface="SimSun" charset="-122"/>
                <a:ea typeface="SimSun" charset="-122"/>
                <a:cs typeface="SimSun" charset="-122"/>
              </a:rPr>
              <a:t>   </a:t>
            </a:r>
            <a:endParaRPr lang="en-US" altLang="zh-CN" sz="3600" b="1" dirty="0" smtClean="0">
              <a:latin typeface="SimSun" charset="-122"/>
              <a:ea typeface="SimSun" charset="-122"/>
              <a:cs typeface="SimSun" charset="-122"/>
            </a:endParaRPr>
          </a:p>
          <a:p>
            <a:pPr algn="ctr"/>
            <a:r>
              <a:rPr lang="en-US" altLang="zh-CN" sz="3600" b="1" dirty="0" smtClean="0">
                <a:latin typeface="SimSun" charset="-122"/>
                <a:ea typeface="SimSun" charset="-122"/>
                <a:cs typeface="SimSun" charset="-122"/>
              </a:rPr>
              <a:t>9 3 1 </a:t>
            </a:r>
            <a:r>
              <a:rPr lang="mr-IN" altLang="zh-CN" sz="3600" b="1" dirty="0" smtClean="0">
                <a:latin typeface="SimSun" charset="-122"/>
                <a:ea typeface="SimSun" charset="-122"/>
                <a:cs typeface="SimSun" charset="-122"/>
              </a:rPr>
              <a:t>–</a:t>
            </a:r>
            <a:r>
              <a:rPr lang="en-US" altLang="zh-CN" sz="3600" b="1" dirty="0" smtClean="0">
                <a:latin typeface="SimSun" charset="-122"/>
                <a:ea typeface="SimSun" charset="-122"/>
                <a:cs typeface="SimSun" charset="-122"/>
              </a:rPr>
              <a:t> 3 </a:t>
            </a:r>
            <a:r>
              <a:rPr lang="zh-CN" altLang="en-US" sz="3600" b="1" dirty="0" smtClean="0">
                <a:latin typeface="SimSun" charset="-122"/>
                <a:ea typeface="SimSun" charset="-122"/>
                <a:cs typeface="SimSun" charset="-122"/>
              </a:rPr>
              <a:t>*</a:t>
            </a:r>
            <a:r>
              <a:rPr lang="en-US" altLang="zh-CN" sz="3600" b="1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3600" b="1" dirty="0" smtClean="0">
                <a:latin typeface="SimSun" charset="-122"/>
                <a:ea typeface="SimSun" charset="-122"/>
                <a:cs typeface="SimSun" charset="-122"/>
              </a:rPr>
              <a:t>+ 10 2 / +</a:t>
            </a:r>
            <a:endParaRPr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3D89E3C-CD86-45EA-896E-CB0A0BF30720}"/>
              </a:ext>
            </a:extLst>
          </p:cNvPr>
          <p:cNvSpPr/>
          <p:nvPr/>
        </p:nvSpPr>
        <p:spPr>
          <a:xfrm>
            <a:off x="2674201" y="4285318"/>
            <a:ext cx="7030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20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527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3.2.3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 求表达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/>
                <a:ea typeface="华文新魏"/>
                <a:cs typeface="+mj-cs"/>
              </a:rPr>
              <a:t>式的值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 Narrow"/>
              <a:ea typeface="华文新魏"/>
              <a:cs typeface="+mj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3D89E3C-CD86-45EA-896E-CB0A0BF30720}"/>
              </a:ext>
            </a:extLst>
          </p:cNvPr>
          <p:cNvSpPr/>
          <p:nvPr/>
        </p:nvSpPr>
        <p:spPr>
          <a:xfrm>
            <a:off x="1409278" y="1292441"/>
            <a:ext cx="4376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SimSun" charset="-122"/>
                <a:ea typeface="SimSun" charset="-122"/>
                <a:cs typeface="SimSun" charset="-122"/>
              </a:rPr>
              <a:t>前缀表达式求值：</a:t>
            </a:r>
            <a:r>
              <a:rPr lang="en-US" altLang="zh-CN" sz="3600" b="1" dirty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lang="zh-CN" altLang="en-US" sz="3600" b="1" dirty="0">
                <a:latin typeface="SimSun" charset="-122"/>
                <a:ea typeface="SimSun" charset="-122"/>
                <a:cs typeface="SimSun" charset="-122"/>
              </a:rPr>
              <a:t>*</a:t>
            </a:r>
            <a:r>
              <a:rPr lang="en-US" altLang="zh-CN" sz="3600" b="1" dirty="0">
                <a:latin typeface="SimSun" charset="-122"/>
                <a:ea typeface="SimSun" charset="-122"/>
                <a:cs typeface="SimSun" charset="-122"/>
              </a:rPr>
              <a:t>3-72</a:t>
            </a:r>
            <a:endParaRPr lang="zh-CN" altLang="en-US" sz="3600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0CD6EC38-7F80-4761-AB65-577BE0542672}"/>
              </a:ext>
            </a:extLst>
          </p:cNvPr>
          <p:cNvSpPr/>
          <p:nvPr/>
        </p:nvSpPr>
        <p:spPr>
          <a:xfrm>
            <a:off x="700031" y="2657071"/>
            <a:ext cx="10501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运算步骤：</a:t>
            </a:r>
            <a:endParaRPr lang="en-US" altLang="zh-CN" sz="3600" b="1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1.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从</a:t>
            </a:r>
            <a:r>
              <a:rPr lang="zh-CN" altLang="en-US" sz="36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右至左扫描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入栈，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7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入栈</a:t>
            </a:r>
            <a:endParaRPr lang="en-US" altLang="zh-CN" sz="3600" b="1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2.</a:t>
            </a:r>
            <a:r>
              <a:rPr lang="zh-CN" altLang="en-US" sz="3600" b="1" dirty="0">
                <a:solidFill>
                  <a:srgbClr val="C00000"/>
                </a:solidFill>
                <a:latin typeface="SimSun" charset="-122"/>
                <a:ea typeface="SimSun" charset="-122"/>
              </a:rPr>
              <a:t>遇运算符</a:t>
            </a:r>
            <a:r>
              <a:rPr lang="en-US" altLang="zh-CN" sz="3600" b="1" dirty="0">
                <a:solidFill>
                  <a:srgbClr val="C00000"/>
                </a:solidFill>
                <a:latin typeface="SimSun" charset="-122"/>
                <a:ea typeface="SimSun" charset="-122"/>
              </a:rPr>
              <a:t>-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，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7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出栈，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2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出栈。</a:t>
            </a:r>
            <a:r>
              <a:rPr lang="zh-CN" altLang="en-US" sz="3600" b="1" dirty="0">
                <a:solidFill>
                  <a:srgbClr val="C00000"/>
                </a:solidFill>
                <a:latin typeface="SimSun" charset="-122"/>
                <a:ea typeface="SimSun" charset="-122"/>
              </a:rPr>
              <a:t>执行相应运算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7-2=5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， </a:t>
            </a:r>
            <a:endParaRPr lang="en-US" altLang="zh-CN" sz="3600" b="1" dirty="0">
              <a:solidFill>
                <a:schemeClr val="tx2"/>
              </a:solidFill>
              <a:latin typeface="SimSun" charset="-122"/>
              <a:ea typeface="SimSun" charset="-122"/>
            </a:endParaRPr>
          </a:p>
          <a:p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  5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入栈。</a:t>
            </a:r>
            <a:endParaRPr lang="en-US" altLang="zh-CN" sz="3600" b="1" dirty="0">
              <a:solidFill>
                <a:schemeClr val="tx2"/>
              </a:solidFill>
              <a:latin typeface="SimSun" charset="-122"/>
              <a:ea typeface="SimSun" charset="-122"/>
            </a:endParaRPr>
          </a:p>
          <a:p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3.3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入栈，</a:t>
            </a:r>
            <a:r>
              <a:rPr lang="zh-CN" altLang="en-US" sz="3600" b="1" dirty="0">
                <a:solidFill>
                  <a:srgbClr val="C00000"/>
                </a:solidFill>
                <a:latin typeface="SimSun" charset="-122"/>
                <a:ea typeface="SimSun" charset="-122"/>
              </a:rPr>
              <a:t>遇运算符*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，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5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出栈，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3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出栈。</a:t>
            </a:r>
            <a:r>
              <a:rPr lang="zh-CN" altLang="en-US" sz="3600" b="1" dirty="0">
                <a:solidFill>
                  <a:srgbClr val="C00000"/>
                </a:solidFill>
                <a:latin typeface="SimSun" charset="-122"/>
                <a:ea typeface="SimSun" charset="-122"/>
              </a:rPr>
              <a:t>执行相应运算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3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*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</a:rPr>
              <a:t>5=15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6041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3.2.3</a:t>
            </a:r>
            <a:r>
              <a:rPr lang="zh-CN" altLang="en-US" kern="0" dirty="0"/>
              <a:t> 求表达</a:t>
            </a:r>
            <a:r>
              <a:rPr lang="zh-CN" altLang="en-US" kern="0"/>
              <a:t>式的值</a:t>
            </a:r>
            <a:endParaRPr lang="zh-CN" altLang="en-US" kern="0" dirty="0"/>
          </a:p>
        </p:txBody>
      </p:sp>
      <p:sp>
        <p:nvSpPr>
          <p:cNvPr id="2" name="矩形 1"/>
          <p:cNvSpPr/>
          <p:nvPr/>
        </p:nvSpPr>
        <p:spPr>
          <a:xfrm>
            <a:off x="3830090" y="1748548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4+2</a:t>
            </a:r>
            <a:r>
              <a:rPr lang="zh-CN" altLang="en-US" sz="44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*</a:t>
            </a:r>
            <a:r>
              <a:rPr lang="en-US" altLang="zh-CN" sz="44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3-10/5</a:t>
            </a:r>
            <a:endParaRPr lang="zh-CN" altLang="en-US" sz="4400" dirty="0">
              <a:solidFill>
                <a:schemeClr val="tx2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271105" y="3194377"/>
            <a:ext cx="7772400" cy="24621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zh-CN" altLang="en-US" kern="0" dirty="0">
                <a:latin typeface="SimSun" charset="-122"/>
                <a:ea typeface="SimSun" charset="-122"/>
                <a:cs typeface="SimSun" charset="-122"/>
              </a:rPr>
              <a:t>运算规则</a:t>
            </a:r>
            <a:r>
              <a:rPr lang="zh-CN" altLang="zh-CN" kern="0" dirty="0">
                <a:latin typeface="SimSun" charset="-122"/>
                <a:ea typeface="SimSun" charset="-122"/>
                <a:cs typeface="SimSun" charset="-122"/>
              </a:rPr>
              <a:t>：</a:t>
            </a:r>
            <a:endParaRPr lang="zh-CN" altLang="en-US" kern="0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>
              <a:buSzPct val="100000"/>
            </a:pPr>
            <a:r>
              <a:rPr lang="zh-CN" altLang="en-US" kern="0" dirty="0">
                <a:latin typeface="SimSun" charset="-122"/>
                <a:ea typeface="SimSun" charset="-122"/>
                <a:cs typeface="SimSun" charset="-122"/>
              </a:rPr>
              <a:t>先乘除，后加减</a:t>
            </a:r>
            <a:endParaRPr lang="en-US" altLang="zh-CN" kern="0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>
              <a:buSzPct val="100000"/>
            </a:pPr>
            <a:r>
              <a:rPr lang="zh-CN" altLang="en-US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从左到右</a:t>
            </a:r>
            <a:r>
              <a:rPr lang="zh-CN" altLang="en-US" kern="0" dirty="0">
                <a:latin typeface="SimSun" charset="-122"/>
                <a:ea typeface="SimSun" charset="-122"/>
                <a:cs typeface="SimSun" charset="-122"/>
              </a:rPr>
              <a:t>依次计算（同级情况）</a:t>
            </a:r>
          </a:p>
          <a:p>
            <a:pPr lvl="1" eaLnBrk="1" hangingPunct="1">
              <a:buSzPct val="100000"/>
            </a:pPr>
            <a:r>
              <a:rPr lang="zh-CN" altLang="en-US" kern="0" dirty="0">
                <a:latin typeface="SimSun" charset="-122"/>
                <a:ea typeface="SimSun" charset="-122"/>
                <a:cs typeface="SimSun" charset="-122"/>
              </a:rPr>
              <a:t>有括号，要</a:t>
            </a:r>
            <a:r>
              <a:rPr lang="zh-CN" altLang="en-US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先算括号</a:t>
            </a:r>
            <a:r>
              <a:rPr lang="zh-CN" altLang="en-US" kern="0" dirty="0">
                <a:latin typeface="SimSun" charset="-122"/>
                <a:ea typeface="SimSun" charset="-122"/>
                <a:cs typeface="SimSun" charset="-122"/>
              </a:rPr>
              <a:t>里面的</a:t>
            </a:r>
            <a:endParaRPr lang="zh-CN" altLang="zh-CN" kern="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876566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66" y="1175287"/>
            <a:ext cx="7772400" cy="5334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b="1" dirty="0">
                <a:latin typeface="SimSun" charset="-122"/>
                <a:ea typeface="SimSun" charset="-122"/>
                <a:cs typeface="SimSun" charset="-122"/>
              </a:rPr>
              <a:t>算符优先关系表</a:t>
            </a:r>
            <a:endParaRPr lang="zh-CN" altLang="en-US" sz="28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1300987" y="4678035"/>
            <a:ext cx="8210550" cy="175432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marL="342900" indent="-342900">
              <a:lnSpc>
                <a:spcPct val="90000"/>
              </a:lnSpc>
              <a:buClr>
                <a:schemeClr val="tx2"/>
              </a:buClr>
              <a:buSzPct val="70000"/>
              <a:buFont typeface="Wingdings" charset="2"/>
              <a:buChar char="n"/>
            </a:pP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+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、－ 、 *、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的优先级</a:t>
            </a:r>
            <a:r>
              <a:rPr lang="zh-CN" altLang="en-US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低于“（”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高于“）”</a:t>
            </a:r>
          </a:p>
          <a:p>
            <a:pPr marL="342900" indent="-342900">
              <a:lnSpc>
                <a:spcPct val="90000"/>
              </a:lnSpc>
              <a:buClr>
                <a:schemeClr val="tx2"/>
              </a:buClr>
              <a:buSzPct val="70000"/>
              <a:buFont typeface="Wingdings" charset="2"/>
              <a:buChar char="n"/>
            </a:pPr>
            <a:r>
              <a:rPr lang="zh-CN" altLang="en-US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同级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时，令</a:t>
            </a:r>
            <a:r>
              <a:rPr lang="zh-CN" altLang="zh-CN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θ</a:t>
            </a:r>
            <a:r>
              <a:rPr lang="zh-CN" altLang="zh-CN" b="1" baseline="-160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的优先级</a:t>
            </a:r>
            <a:r>
              <a:rPr lang="zh-CN" altLang="en-US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高于</a:t>
            </a:r>
            <a:r>
              <a:rPr lang="zh-CN" altLang="zh-CN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θ</a:t>
            </a:r>
            <a:r>
              <a:rPr lang="en-US" altLang="zh-CN" b="1" baseline="-160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endParaRPr lang="en-US" altLang="zh-CN" b="1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lnSpc>
                <a:spcPct val="90000"/>
              </a:lnSpc>
              <a:buClr>
                <a:schemeClr val="tx2"/>
              </a:buClr>
              <a:buSzPct val="70000"/>
              <a:buFont typeface="Wingdings" charset="2"/>
              <a:buChar char="n"/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“（”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=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“）”表示括号内运算完成</a:t>
            </a:r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lnSpc>
                <a:spcPct val="90000"/>
              </a:lnSpc>
              <a:buClr>
                <a:schemeClr val="tx2"/>
              </a:buClr>
              <a:buSzPct val="70000"/>
              <a:buFont typeface="Wingdings" charset="2"/>
              <a:buChar char="n"/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“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#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”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=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“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#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”表示表达式运算完毕　　 　</a:t>
            </a:r>
          </a:p>
          <a:p>
            <a:pPr marL="342900" indent="-342900">
              <a:lnSpc>
                <a:spcPct val="90000"/>
              </a:lnSpc>
              <a:buClr>
                <a:schemeClr val="tx2"/>
              </a:buClr>
              <a:buSzPct val="70000"/>
              <a:buFont typeface="Wingdings" charset="2"/>
              <a:buChar char="n"/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）与（、（与＃、＃与）无优先级，</a:t>
            </a:r>
            <a:r>
              <a:rPr lang="zh-CN" altLang="en-US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不允许相继出现</a:t>
            </a:r>
            <a:endParaRPr lang="zh-CN" altLang="en-US" sz="1800" b="1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53589" y="1708687"/>
            <a:ext cx="7848600" cy="2722563"/>
            <a:chOff x="528" y="1245"/>
            <a:chExt cx="4944" cy="1715"/>
          </a:xfrm>
        </p:grpSpPr>
        <p:grpSp>
          <p:nvGrpSpPr>
            <p:cNvPr id="45062" name="Group 6"/>
            <p:cNvGrpSpPr>
              <a:grpSpLocks/>
            </p:cNvGrpSpPr>
            <p:nvPr/>
          </p:nvGrpSpPr>
          <p:grpSpPr bwMode="auto">
            <a:xfrm>
              <a:off x="528" y="1245"/>
              <a:ext cx="4944" cy="1715"/>
              <a:chOff x="528" y="1245"/>
              <a:chExt cx="4944" cy="1715"/>
            </a:xfrm>
          </p:grpSpPr>
          <p:sp>
            <p:nvSpPr>
              <p:cNvPr id="45064" name="Rectangle 7"/>
              <p:cNvSpPr>
                <a:spLocks noChangeArrowheads="1"/>
              </p:cNvSpPr>
              <p:nvPr/>
            </p:nvSpPr>
            <p:spPr bwMode="auto">
              <a:xfrm>
                <a:off x="528" y="1280"/>
                <a:ext cx="4944" cy="168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5065" name="Line 8"/>
              <p:cNvSpPr>
                <a:spLocks noChangeShapeType="1"/>
              </p:cNvSpPr>
              <p:nvPr/>
            </p:nvSpPr>
            <p:spPr bwMode="auto">
              <a:xfrm>
                <a:off x="528" y="1568"/>
                <a:ext cx="49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66" name="Line 9"/>
              <p:cNvSpPr>
                <a:spLocks noChangeShapeType="1"/>
              </p:cNvSpPr>
              <p:nvPr/>
            </p:nvSpPr>
            <p:spPr bwMode="auto">
              <a:xfrm>
                <a:off x="960" y="1280"/>
                <a:ext cx="0" cy="1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67" name="Text Box 10"/>
              <p:cNvSpPr txBox="1">
                <a:spLocks noChangeArrowheads="1"/>
              </p:cNvSpPr>
              <p:nvPr/>
            </p:nvSpPr>
            <p:spPr bwMode="auto">
              <a:xfrm>
                <a:off x="653" y="1631"/>
                <a:ext cx="288" cy="1308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+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-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*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/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zh-CN" altLang="en-US" sz="1800" dirty="0">
                    <a:latin typeface="Tahoma" charset="0"/>
                  </a:rPr>
                  <a:t>（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zh-CN" altLang="en-US" sz="1800" dirty="0">
                    <a:latin typeface="Tahoma" charset="0"/>
                  </a:rPr>
                  <a:t>）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#</a:t>
                </a:r>
              </a:p>
            </p:txBody>
          </p:sp>
          <p:sp>
            <p:nvSpPr>
              <p:cNvPr id="45068" name="Text Box 11"/>
              <p:cNvSpPr txBox="1">
                <a:spLocks noChangeArrowheads="1"/>
              </p:cNvSpPr>
              <p:nvPr/>
            </p:nvSpPr>
            <p:spPr bwMode="auto">
              <a:xfrm>
                <a:off x="1008" y="1328"/>
                <a:ext cx="4368" cy="231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      +           -           *           /           </a:t>
                </a:r>
                <a:r>
                  <a:rPr lang="zh-CN" altLang="en-US" sz="1800" dirty="0">
                    <a:latin typeface="Tahoma" charset="0"/>
                  </a:rPr>
                  <a:t>（           ）           </a:t>
                </a:r>
                <a:r>
                  <a:rPr lang="en-US" altLang="zh-CN" sz="1800" dirty="0">
                    <a:latin typeface="Tahoma" charset="0"/>
                  </a:rPr>
                  <a:t>#    </a:t>
                </a:r>
              </a:p>
            </p:txBody>
          </p:sp>
          <p:sp>
            <p:nvSpPr>
              <p:cNvPr id="45069" name="Text Box 12"/>
              <p:cNvSpPr txBox="1">
                <a:spLocks noChangeArrowheads="1"/>
              </p:cNvSpPr>
              <p:nvPr/>
            </p:nvSpPr>
            <p:spPr bwMode="auto">
              <a:xfrm>
                <a:off x="1008" y="1616"/>
                <a:ext cx="4416" cy="1308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      &gt;          &gt;          &lt;          &lt;            </a:t>
                </a:r>
                <a:r>
                  <a:rPr lang="en-US" altLang="zh-CN" sz="1800" dirty="0" smtClean="0">
                    <a:latin typeface="Tahoma" charset="0"/>
                  </a:rPr>
                  <a:t>&lt;           </a:t>
                </a:r>
                <a:r>
                  <a:rPr lang="en-US" altLang="zh-CN" sz="1800" dirty="0">
                    <a:latin typeface="Tahoma" charset="0"/>
                  </a:rPr>
                  <a:t>&gt;            &gt;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      &gt;          &gt;          &lt;          &lt;           </a:t>
                </a:r>
                <a:r>
                  <a:rPr lang="en-US" altLang="zh-CN" sz="1800" dirty="0" smtClean="0">
                    <a:latin typeface="Tahoma" charset="0"/>
                  </a:rPr>
                  <a:t> &lt;           </a:t>
                </a:r>
                <a:r>
                  <a:rPr lang="en-US" altLang="zh-CN" sz="1800" dirty="0">
                    <a:latin typeface="Tahoma" charset="0"/>
                  </a:rPr>
                  <a:t>&gt;            &gt;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      &gt;          &gt;          &gt;          &gt;            &lt;           &gt;            &gt;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      &gt;          &gt;          &gt;          &gt;            &lt;           &gt;            &gt;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      &lt;          &lt;          &lt;          &lt;            &lt;           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ahoma" charset="0"/>
                  </a:rPr>
                  <a:t>=</a:t>
                </a:r>
                <a:r>
                  <a:rPr lang="en-US" altLang="zh-CN" sz="1800" dirty="0">
                    <a:latin typeface="Tahoma" charset="0"/>
                  </a:rPr>
                  <a:t>            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      &gt;          &gt;          &gt;          &gt;                         &gt;            &gt;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      &lt;          &lt;          &lt;          &lt;            &lt;                         =            </a:t>
                </a:r>
              </a:p>
            </p:txBody>
          </p:sp>
          <p:sp>
            <p:nvSpPr>
              <p:cNvPr id="45070" name="Text Box 13"/>
              <p:cNvSpPr txBox="1">
                <a:spLocks noChangeArrowheads="1"/>
              </p:cNvSpPr>
              <p:nvPr/>
            </p:nvSpPr>
            <p:spPr bwMode="auto">
              <a:xfrm>
                <a:off x="528" y="1337"/>
                <a:ext cx="432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zh-CN" sz="1800" dirty="0">
                    <a:latin typeface="Tahoma" charset="0"/>
                  </a:rPr>
                  <a:t>θ</a:t>
                </a:r>
                <a:r>
                  <a:rPr lang="zh-CN" altLang="zh-CN" sz="1800" baseline="-16000" dirty="0">
                    <a:latin typeface="Tahoma" charset="0"/>
                  </a:rPr>
                  <a:t>1</a:t>
                </a:r>
                <a:endParaRPr lang="en-US" altLang="zh-CN" sz="1800" dirty="0">
                  <a:latin typeface="Tahoma" charset="0"/>
                </a:endParaRPr>
              </a:p>
            </p:txBody>
          </p:sp>
          <p:sp>
            <p:nvSpPr>
              <p:cNvPr id="45071" name="Text Box 14"/>
              <p:cNvSpPr txBox="1">
                <a:spLocks noChangeArrowheads="1"/>
              </p:cNvSpPr>
              <p:nvPr/>
            </p:nvSpPr>
            <p:spPr bwMode="auto">
              <a:xfrm>
                <a:off x="671" y="1245"/>
                <a:ext cx="33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dirty="0">
                    <a:latin typeface="Tahoma" charset="0"/>
                  </a:rPr>
                  <a:t>θ</a:t>
                </a:r>
                <a:r>
                  <a:rPr lang="en-US" altLang="zh-CN" sz="1800" baseline="-18000" dirty="0">
                    <a:latin typeface="Tahoma" charset="0"/>
                  </a:rPr>
                  <a:t>2</a:t>
                </a:r>
                <a:endParaRPr lang="en-US" altLang="zh-CN" sz="1800" dirty="0">
                  <a:latin typeface="Tahoma" charset="0"/>
                </a:endParaRPr>
              </a:p>
            </p:txBody>
          </p:sp>
        </p:grpSp>
        <p:sp>
          <p:nvSpPr>
            <p:cNvPr id="45063" name="Line 15"/>
            <p:cNvSpPr>
              <a:spLocks noChangeShapeType="1"/>
            </p:cNvSpPr>
            <p:nvPr/>
          </p:nvSpPr>
          <p:spPr bwMode="auto">
            <a:xfrm>
              <a:off x="528" y="12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3.2.3</a:t>
            </a:r>
            <a:r>
              <a:rPr lang="zh-CN" altLang="en-US" kern="0" dirty="0"/>
              <a:t> 求表达式的值</a:t>
            </a:r>
          </a:p>
        </p:txBody>
      </p:sp>
    </p:spTree>
    <p:extLst>
      <p:ext uri="{BB962C8B-B14F-4D97-AF65-F5344CB8AC3E}">
        <p14:creationId xmlns:p14="http://schemas.microsoft.com/office/powerpoint/2010/main" val="198177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315277" y="344556"/>
            <a:ext cx="5618921" cy="7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3.1</a:t>
            </a:r>
            <a:r>
              <a:rPr lang="zh-CN" altLang="en-US" kern="0" dirty="0"/>
              <a:t>栈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82165" y="1086679"/>
            <a:ext cx="8686800" cy="470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kern="0" dirty="0"/>
          </a:p>
          <a:p>
            <a:pPr marL="702000" eaLnBrk="1" hangingPunct="1">
              <a:lnSpc>
                <a:spcPct val="90000"/>
              </a:lnSpc>
            </a:pPr>
            <a:r>
              <a:rPr lang="en-US" altLang="zh-CN" kern="0" dirty="0"/>
              <a:t> </a:t>
            </a:r>
            <a:r>
              <a:rPr lang="zh-CN" altLang="en-US" sz="28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入栈</a:t>
            </a:r>
            <a:r>
              <a:rPr lang="en-US" altLang="zh-CN" sz="2800" b="0" kern="0" dirty="0" smtClean="0">
                <a:latin typeface="SimSun" charset="-122"/>
                <a:ea typeface="SimSun" charset="-122"/>
                <a:cs typeface="SimSun" charset="-122"/>
              </a:rPr>
              <a:t>(Push)</a:t>
            </a:r>
            <a:r>
              <a:rPr lang="zh-CN" altLang="en-US" sz="2800" b="0" kern="0" dirty="0" smtClean="0">
                <a:latin typeface="SimSun" charset="-122"/>
                <a:ea typeface="SimSun" charset="-122"/>
                <a:cs typeface="SimSun" charset="-122"/>
              </a:rPr>
              <a:t>：栈的</a:t>
            </a:r>
            <a:r>
              <a:rPr lang="zh-CN" altLang="en-US" sz="2800" kern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插入</a:t>
            </a:r>
            <a:r>
              <a:rPr lang="zh-CN" altLang="en-US" sz="2800" b="0" kern="0" dirty="0" smtClean="0">
                <a:latin typeface="SimSun" charset="-122"/>
                <a:ea typeface="SimSun" charset="-122"/>
                <a:cs typeface="SimSun" charset="-122"/>
              </a:rPr>
              <a:t>操作</a:t>
            </a:r>
            <a:r>
              <a:rPr lang="en-US" altLang="zh-CN" sz="2800" b="0" kern="0" dirty="0" smtClean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sz="2800" b="0" kern="0" dirty="0" smtClean="0">
                <a:latin typeface="SimSun" charset="-122"/>
                <a:ea typeface="SimSun" charset="-122"/>
                <a:cs typeface="SimSun" charset="-122"/>
              </a:rPr>
              <a:t>也叫进栈、压栈</a:t>
            </a:r>
            <a:endParaRPr lang="en-US" altLang="zh-CN" sz="2800" b="0" kern="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endParaRPr lang="en-US" altLang="zh-CN" sz="2800" b="0" kern="0" dirty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endParaRPr lang="en-US" altLang="zh-CN" sz="2800" b="0" kern="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出栈</a:t>
            </a:r>
            <a:r>
              <a:rPr lang="en-US" altLang="zh-CN" sz="2800" b="0" kern="0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en-US" altLang="zh-CN" sz="2800" b="0" kern="0" dirty="0" smtClean="0">
                <a:latin typeface="SimSun" charset="-122"/>
                <a:ea typeface="SimSun" charset="-122"/>
                <a:cs typeface="SimSun" charset="-122"/>
              </a:rPr>
              <a:t>Pop)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：栈</a:t>
            </a:r>
            <a:r>
              <a:rPr lang="zh-CN" altLang="en-US" sz="2800" b="0" kern="0" dirty="0" smtClean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zh-CN" altLang="en-US" sz="2800" kern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删除</a:t>
            </a:r>
            <a:r>
              <a:rPr lang="zh-CN" altLang="en-US" sz="2800" b="0" kern="0" dirty="0" smtClean="0">
                <a:latin typeface="SimSun" charset="-122"/>
                <a:ea typeface="SimSun" charset="-122"/>
                <a:cs typeface="SimSun" charset="-122"/>
              </a:rPr>
              <a:t>操作</a:t>
            </a:r>
            <a:r>
              <a:rPr lang="zh-CN" altLang="en-US" sz="2800" b="0" kern="0" dirty="0" smtClean="0">
                <a:latin typeface="SimSun" charset="-122"/>
                <a:ea typeface="SimSun" charset="-122"/>
                <a:cs typeface="SimSun" charset="-122"/>
              </a:rPr>
              <a:t>，也叫弹栈</a:t>
            </a:r>
            <a:endParaRPr lang="en-US" altLang="zh-CN" sz="2800" b="0" kern="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91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7988" y="1269340"/>
            <a:ext cx="10010454" cy="4870204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注：算符栈</a:t>
            </a:r>
            <a:r>
              <a:rPr lang="en-US" altLang="zh-CN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operator </a:t>
            </a:r>
            <a:r>
              <a:rPr lang="zh-CN" altLang="en-US" sz="20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简称</a:t>
            </a:r>
            <a:r>
              <a:rPr lang="en-US" altLang="zh-CN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OPTR </a:t>
            </a:r>
            <a:r>
              <a:rPr lang="zh-CN" altLang="en-US" sz="20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；操作数栈</a:t>
            </a:r>
            <a:r>
              <a:rPr lang="en-US" altLang="zh-CN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operand </a:t>
            </a:r>
            <a:r>
              <a:rPr lang="zh-CN" altLang="en-US" sz="20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简称</a:t>
            </a:r>
            <a:r>
              <a:rPr lang="en-US" altLang="zh-CN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OPND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具体代码</a:t>
            </a:r>
            <a:r>
              <a:rPr lang="en-US" altLang="zh-CN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53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US" altLang="zh-CN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500" dirty="0">
                <a:solidFill>
                  <a:schemeClr val="tx2"/>
                </a:solidFill>
              </a:rPr>
              <a:t>算法思想</a:t>
            </a:r>
          </a:p>
          <a:p>
            <a:pPr algn="just" eaLnBrk="1" hangingPunct="1">
              <a:buFontTx/>
              <a:buNone/>
            </a:pPr>
            <a:r>
              <a:rPr lang="en-US" altLang="zh-CN" sz="2500" b="0" dirty="0">
                <a:latin typeface="SimSun" charset="-122"/>
                <a:ea typeface="SimSun" charset="-122"/>
                <a:cs typeface="SimSun" charset="-122"/>
              </a:rPr>
              <a:t>1.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初始化：</a:t>
            </a:r>
            <a:r>
              <a:rPr lang="en-US" altLang="zh-CN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OPND</a:t>
            </a:r>
            <a:r>
              <a:rPr lang="zh-CN" altLang="en-US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置为空栈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，将</a:t>
            </a:r>
            <a:r>
              <a:rPr lang="zh-CN" altLang="en-US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＃放入</a:t>
            </a:r>
            <a:r>
              <a:rPr lang="en-US" altLang="zh-CN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OPTR</a:t>
            </a:r>
            <a:r>
              <a:rPr lang="zh-CN" altLang="en-US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栈底</a:t>
            </a:r>
          </a:p>
          <a:p>
            <a:pPr algn="just" eaLnBrk="1" hangingPunct="1">
              <a:buFontTx/>
              <a:buNone/>
            </a:pPr>
            <a:r>
              <a:rPr lang="en-US" altLang="zh-CN" sz="2500" b="0" dirty="0">
                <a:latin typeface="SimSun" charset="-122"/>
                <a:ea typeface="SimSun" charset="-122"/>
                <a:cs typeface="SimSun" charset="-122"/>
              </a:rPr>
              <a:t>2.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依次读入表达式中的每个字符</a:t>
            </a:r>
            <a:r>
              <a:rPr lang="en-US" altLang="zh-CN" sz="2500" b="0" dirty="0" err="1">
                <a:latin typeface="SimSun" charset="-122"/>
                <a:ea typeface="SimSun" charset="-122"/>
                <a:cs typeface="SimSun" charset="-122"/>
              </a:rPr>
              <a:t>ch</a:t>
            </a:r>
            <a:endParaRPr lang="zh-CN" altLang="en-US" sz="2500" b="0" dirty="0">
              <a:latin typeface="SimSun" charset="-122"/>
              <a:ea typeface="SimSun" charset="-122"/>
              <a:cs typeface="SimSun" charset="-122"/>
            </a:endParaRPr>
          </a:p>
          <a:p>
            <a:pPr algn="just" eaLnBrk="1" hangingPunct="1"/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若是</a:t>
            </a:r>
            <a:r>
              <a:rPr lang="zh-CN" altLang="en-US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操作数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，则</a:t>
            </a:r>
            <a:r>
              <a:rPr lang="zh-CN" altLang="en-US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入</a:t>
            </a:r>
            <a:r>
              <a:rPr lang="en-US" altLang="zh-CN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OPND</a:t>
            </a:r>
            <a:r>
              <a:rPr lang="zh-CN" altLang="en-US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</a:t>
            </a:r>
          </a:p>
          <a:p>
            <a:pPr algn="just" eaLnBrk="1" hangingPunct="1"/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若是</a:t>
            </a:r>
            <a:r>
              <a:rPr lang="zh-CN" altLang="en-US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算符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，则和</a:t>
            </a:r>
            <a:r>
              <a:rPr lang="en-US" altLang="zh-CN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OPTR</a:t>
            </a:r>
            <a:r>
              <a:rPr lang="zh-CN" altLang="en-US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顶算符进行</a:t>
            </a:r>
            <a:r>
              <a:rPr lang="zh-CN" altLang="en-US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优先级比较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：</a:t>
            </a:r>
          </a:p>
          <a:p>
            <a:pPr marL="702000" algn="just" eaLnBrk="1" hangingPunct="1">
              <a:buFont typeface="Wingdings" charset="2"/>
              <a:buChar char="p"/>
            </a:pP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若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栈顶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算符优先级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高于</a:t>
            </a:r>
            <a:r>
              <a:rPr lang="en-US" altLang="zh-CN" sz="2400" b="0" dirty="0" err="1">
                <a:latin typeface="SimSun" charset="-122"/>
                <a:ea typeface="SimSun" charset="-122"/>
                <a:cs typeface="SimSun" charset="-122"/>
              </a:rPr>
              <a:t>ch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，则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执行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相应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运算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，运算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结果存入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OPND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</a:t>
            </a:r>
          </a:p>
          <a:p>
            <a:pPr marL="702000" algn="just" eaLnBrk="1" hangingPunct="1">
              <a:buFont typeface="Wingdings" charset="2"/>
              <a:buChar char="p"/>
            </a:pP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若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栈顶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与算符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相等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=</a:t>
            </a:r>
            <a:r>
              <a:rPr lang="zh-CN" altLang="en-US" sz="240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OPTR</a:t>
            </a:r>
            <a:r>
              <a:rPr lang="zh-CN" altLang="en-US" sz="240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出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栈，接收下一个字符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　 </a:t>
            </a:r>
            <a:endParaRPr lang="en-US" altLang="zh-CN" sz="2400" b="0" dirty="0">
              <a:latin typeface="SimSun" charset="-122"/>
              <a:ea typeface="SimSun" charset="-122"/>
              <a:cs typeface="SimSun" charset="-122"/>
            </a:endParaRPr>
          </a:p>
          <a:p>
            <a:pPr marL="702000" algn="just" eaLnBrk="1" hangingPunct="1">
              <a:buFont typeface="Wingdings" charset="2"/>
              <a:buChar char="p"/>
            </a:pP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若栈顶算符优先级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低于</a:t>
            </a:r>
            <a:r>
              <a:rPr lang="en-US" altLang="zh-CN" sz="2400" b="0" dirty="0" err="1">
                <a:latin typeface="SimSun" charset="-122"/>
                <a:ea typeface="SimSun" charset="-122"/>
                <a:cs typeface="SimSun" charset="-122"/>
              </a:rPr>
              <a:t>ch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，该算符入</a:t>
            </a:r>
            <a:r>
              <a:rPr lang="en-US" altLang="zh-CN" sz="2400" b="0" dirty="0">
                <a:latin typeface="SimSun" charset="-122"/>
                <a:ea typeface="SimSun" charset="-122"/>
                <a:cs typeface="SimSun" charset="-122"/>
              </a:rPr>
              <a:t>OPTR</a:t>
            </a: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栈</a:t>
            </a:r>
          </a:p>
          <a:p>
            <a:pPr algn="just" eaLnBrk="1" hangingPunct="1">
              <a:buFontTx/>
              <a:buNone/>
            </a:pPr>
            <a:r>
              <a:rPr lang="en-US" altLang="zh-CN" sz="2500" b="0" dirty="0">
                <a:latin typeface="SimSun" charset="-122"/>
                <a:ea typeface="SimSun" charset="-122"/>
                <a:cs typeface="SimSun" charset="-122"/>
              </a:rPr>
              <a:t>3.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重复</a:t>
            </a:r>
            <a:r>
              <a:rPr lang="en-US" altLang="zh-CN" sz="2500" b="0" dirty="0"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，直到表达式求值完毕（</a:t>
            </a:r>
            <a:r>
              <a:rPr lang="en-US" altLang="zh-CN" sz="2500" dirty="0" err="1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ch</a:t>
            </a:r>
            <a:r>
              <a:rPr lang="en-US" altLang="zh-CN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==# &amp;&amp; </a:t>
            </a:r>
            <a:r>
              <a:rPr lang="en-US" altLang="zh-CN" sz="2500" dirty="0" err="1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GetTop</a:t>
            </a:r>
            <a:r>
              <a:rPr lang="en-US" altLang="zh-CN" sz="25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(OPTR)==#</a:t>
            </a:r>
            <a:r>
              <a:rPr lang="zh-CN" altLang="en-US" sz="2500" b="0" dirty="0">
                <a:latin typeface="SimSun" charset="-122"/>
                <a:ea typeface="SimSun" charset="-122"/>
                <a:cs typeface="SimSun" charset="-122"/>
              </a:rPr>
              <a:t>）</a:t>
            </a:r>
            <a:endParaRPr lang="zh-CN" altLang="en-US" b="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3.2.3</a:t>
            </a:r>
            <a:r>
              <a:rPr lang="zh-CN" altLang="en-US" kern="0" dirty="0"/>
              <a:t> 求表达式的值</a:t>
            </a:r>
          </a:p>
        </p:txBody>
      </p:sp>
    </p:spTree>
    <p:extLst>
      <p:ext uri="{BB962C8B-B14F-4D97-AF65-F5344CB8AC3E}">
        <p14:creationId xmlns:p14="http://schemas.microsoft.com/office/powerpoint/2010/main" val="4536534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375122" y="2594700"/>
            <a:ext cx="3244055" cy="2942115"/>
            <a:chOff x="8375122" y="2594700"/>
            <a:chExt cx="3244055" cy="2942115"/>
          </a:xfrm>
        </p:grpSpPr>
        <p:grpSp>
          <p:nvGrpSpPr>
            <p:cNvPr id="5" name="组 4"/>
            <p:cNvGrpSpPr/>
            <p:nvPr/>
          </p:nvGrpSpPr>
          <p:grpSpPr>
            <a:xfrm>
              <a:off x="10585284" y="3098810"/>
              <a:ext cx="1033893" cy="2424222"/>
              <a:chOff x="10485911" y="2735644"/>
              <a:chExt cx="1033893" cy="2424222"/>
            </a:xfrm>
          </p:grpSpPr>
          <p:grpSp>
            <p:nvGrpSpPr>
              <p:cNvPr id="6" name="Group 6"/>
              <p:cNvGrpSpPr>
                <a:grpSpLocks/>
              </p:cNvGrpSpPr>
              <p:nvPr/>
            </p:nvGrpSpPr>
            <p:grpSpPr bwMode="auto">
              <a:xfrm>
                <a:off x="10485911" y="2735644"/>
                <a:ext cx="1033893" cy="1938917"/>
                <a:chOff x="3744" y="2376"/>
                <a:chExt cx="1488" cy="1347"/>
              </a:xfrm>
            </p:grpSpPr>
            <p:sp>
              <p:nvSpPr>
                <p:cNvPr id="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744" y="3360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 dirty="0">
                      <a:ea typeface="楷体_GB2312" charset="0"/>
                    </a:rPr>
                    <a:t>#</a:t>
                  </a:r>
                </a:p>
              </p:txBody>
            </p:sp>
            <p:sp>
              <p:nvSpPr>
                <p:cNvPr id="1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744" y="3027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  <p:sp>
              <p:nvSpPr>
                <p:cNvPr id="12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744" y="2672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  <p:sp>
              <p:nvSpPr>
                <p:cNvPr id="1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744" y="2376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10756635" y="4790534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C00000"/>
                    </a:solidFill>
                    <a:latin typeface="SimSun" charset="-122"/>
                    <a:ea typeface="SimSun" charset="-122"/>
                    <a:cs typeface="SimSun" charset="-122"/>
                  </a:rPr>
                  <a:t>OPTR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8375123" y="3112593"/>
              <a:ext cx="1033893" cy="2424222"/>
              <a:chOff x="10485911" y="2735644"/>
              <a:chExt cx="1033893" cy="2424222"/>
            </a:xfrm>
          </p:grpSpPr>
          <p:grpSp>
            <p:nvGrpSpPr>
              <p:cNvPr id="15" name="Group 6"/>
              <p:cNvGrpSpPr>
                <a:grpSpLocks/>
              </p:cNvGrpSpPr>
              <p:nvPr/>
            </p:nvGrpSpPr>
            <p:grpSpPr bwMode="auto">
              <a:xfrm>
                <a:off x="10485911" y="2735644"/>
                <a:ext cx="1033893" cy="1938917"/>
                <a:chOff x="3744" y="2376"/>
                <a:chExt cx="1488" cy="1347"/>
              </a:xfrm>
            </p:grpSpPr>
            <p:sp>
              <p:nvSpPr>
                <p:cNvPr id="17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744" y="3360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  <p:sp>
              <p:nvSpPr>
                <p:cNvPr id="1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744" y="3027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  <p:sp>
              <p:nvSpPr>
                <p:cNvPr id="1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744" y="2672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  <p:sp>
              <p:nvSpPr>
                <p:cNvPr id="2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744" y="2376"/>
                  <a:ext cx="1488" cy="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en-US" altLang="zh-CN" sz="2800" dirty="0">
                    <a:ea typeface="楷体_GB2312" charset="0"/>
                  </a:endParaRPr>
                </a:p>
              </p:txBody>
            </p:sp>
          </p:grpSp>
          <p:sp>
            <p:nvSpPr>
              <p:cNvPr id="16" name="矩形 15"/>
              <p:cNvSpPr/>
              <p:nvPr/>
            </p:nvSpPr>
            <p:spPr>
              <a:xfrm>
                <a:off x="10756635" y="4790534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SimSun" charset="-122"/>
                    <a:ea typeface="SimSun" charset="-122"/>
                    <a:cs typeface="SimSun" charset="-122"/>
                  </a:rPr>
                  <a:t>OPND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8375122" y="2594700"/>
              <a:ext cx="1033893" cy="5225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zh-CN" sz="2800" dirty="0">
                <a:ea typeface="楷体_GB2312" charset="0"/>
              </a:endParaRP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10585283" y="2604794"/>
              <a:ext cx="1033893" cy="5225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zh-CN" sz="2800" dirty="0">
                <a:ea typeface="楷体_GB2312" charset="0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71105" y="46256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3.2.3</a:t>
            </a:r>
            <a:r>
              <a:rPr lang="zh-CN" altLang="en-US" kern="0" dirty="0"/>
              <a:t> 求表达式的值</a:t>
            </a:r>
          </a:p>
        </p:txBody>
      </p:sp>
      <p:sp>
        <p:nvSpPr>
          <p:cNvPr id="2" name="矩形 1"/>
          <p:cNvSpPr/>
          <p:nvPr/>
        </p:nvSpPr>
        <p:spPr>
          <a:xfrm>
            <a:off x="3615546" y="1039735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例：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4+2</a:t>
            </a:r>
            <a:r>
              <a:rPr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*</a:t>
            </a:r>
            <a:r>
              <a:rPr lang="en-US" altLang="zh-CN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3-10/5#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-225887" y="3653219"/>
            <a:ext cx="7560945" cy="288474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 eaLnBrk="1" hangingPunct="1">
              <a:buSzPct val="100000"/>
              <a:buNone/>
            </a:pP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4</a:t>
            </a: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+</a:t>
            </a: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优先级高于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-</a:t>
            </a: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，计算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4+6=10</a:t>
            </a: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 Push(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OPND,10) </a:t>
            </a:r>
          </a:p>
          <a:p>
            <a:pPr marL="457200" lvl="1" indent="0" eaLnBrk="1" hangingPunct="1">
              <a:buSzPct val="100000"/>
              <a:buNone/>
            </a:pP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5</a:t>
            </a: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#</a:t>
            </a: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优先级低于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-</a:t>
            </a: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Push(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OPTR,-)</a:t>
            </a:r>
          </a:p>
          <a:p>
            <a:pPr marL="457200" lvl="1" indent="0" eaLnBrk="1" hangingPunct="1">
              <a:buSzPct val="100000"/>
              <a:buNone/>
            </a:pP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6</a:t>
            </a: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Push(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OPND,10)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的优先级低于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Push(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OPTR,/)</a:t>
            </a:r>
          </a:p>
          <a:p>
            <a:pPr marL="457200" lvl="1" indent="0" eaLnBrk="1" hangingPunct="1">
              <a:buSzPct val="100000"/>
              <a:buNone/>
            </a:pP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7</a:t>
            </a: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Push(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OPND,5)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的优先级高于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#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，计算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10/5=2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 </a:t>
            </a:r>
          </a:p>
          <a:p>
            <a:pPr marL="457200" lvl="1" indent="0" eaLnBrk="1" hangingPunct="1">
              <a:buSzPct val="100000"/>
              <a:buNone/>
            </a:pPr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Push(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OPND,2)</a:t>
            </a:r>
          </a:p>
          <a:p>
            <a:pPr marL="457200" lvl="1" indent="0" eaLnBrk="1" hangingPunct="1">
              <a:buSzPct val="100000"/>
              <a:buNone/>
            </a:pP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8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的优先级高于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#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，计算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10-2=8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kern="0" dirty="0">
                <a:latin typeface="SimSun" charset="-122"/>
                <a:ea typeface="SimSun" charset="-122"/>
                <a:cs typeface="SimSun" charset="-122"/>
              </a:rPr>
              <a:t> Push(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OPND,8</a:t>
            </a:r>
            <a:r>
              <a:rPr lang="en-US" altLang="zh-CN" sz="240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</a:p>
          <a:p>
            <a:pPr marL="457200" lvl="1" indent="0" eaLnBrk="1" hangingPunct="1">
              <a:buSzPct val="100000"/>
              <a:buNone/>
            </a:pPr>
            <a:r>
              <a:rPr lang="en-US" altLang="zh-CN" sz="240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9</a:t>
            </a:r>
            <a:r>
              <a:rPr lang="zh-CN" altLang="en-US" sz="240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40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#</a:t>
            </a:r>
            <a:r>
              <a:rPr lang="zh-CN" altLang="en-US" sz="240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的优先级等于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#</a:t>
            </a:r>
            <a:r>
              <a:rPr lang="zh-CN" altLang="en-US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sz="240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计算结束</a:t>
            </a:r>
            <a:endParaRPr lang="en-US" altLang="zh-CN" sz="240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>
              <a:buSzPct val="100000"/>
            </a:pPr>
            <a:endParaRPr lang="en-US" altLang="zh-CN" sz="240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>
              <a:buSzPct val="100000"/>
            </a:pPr>
            <a:endParaRPr lang="en-US" altLang="zh-CN" kern="0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>
              <a:buSzPct val="100000"/>
            </a:pPr>
            <a:endParaRPr lang="en-US" altLang="zh-CN" kern="0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>
              <a:buSzPct val="100000"/>
            </a:pPr>
            <a:endParaRPr lang="zh-CN" altLang="zh-CN" kern="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09313" y="4550234"/>
            <a:ext cx="6683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09312" y="3595946"/>
            <a:ext cx="6683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890407" y="4095973"/>
            <a:ext cx="5700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+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867599" y="3617347"/>
            <a:ext cx="5700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07927" y="4095973"/>
            <a:ext cx="6683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19331" y="4091091"/>
            <a:ext cx="6683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71627" y="4549800"/>
            <a:ext cx="6683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>
                <a:latin typeface="Times New Roman" charset="0"/>
                <a:ea typeface="Times New Roman" charset="0"/>
                <a:cs typeface="Times New Roman" charset="0"/>
              </a:rPr>
              <a:t>10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922740" y="4021410"/>
            <a:ext cx="505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92929" y="4098980"/>
            <a:ext cx="6683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>
                <a:latin typeface="Times New Roman" charset="0"/>
                <a:ea typeface="Times New Roman" charset="0"/>
                <a:cs typeface="Times New Roman" charset="0"/>
              </a:rPr>
              <a:t>10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899932" y="3579134"/>
            <a:ext cx="505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83681" y="3595946"/>
            <a:ext cx="6683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671218" y="4085078"/>
            <a:ext cx="6683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23587" y="4558908"/>
            <a:ext cx="6683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>
                <a:latin typeface="Times New Roman" charset="0"/>
                <a:ea typeface="Times New Roman" charset="0"/>
                <a:cs typeface="Times New Roman" charset="0"/>
              </a:rPr>
              <a:t>8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6608" y="1623347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Push(</a:t>
            </a:r>
            <a:r>
              <a:rPr lang="en-US" altLang="zh-CN" sz="24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OPND,4)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，</a:t>
            </a:r>
            <a:endParaRPr lang="zh-CN" altLang="en-US" sz="2400" b="1" dirty="0"/>
          </a:p>
        </p:txBody>
      </p:sp>
      <p:sp>
        <p:nvSpPr>
          <p:cNvPr id="38" name="矩形 37"/>
          <p:cNvSpPr/>
          <p:nvPr/>
        </p:nvSpPr>
        <p:spPr>
          <a:xfrm>
            <a:off x="2747132" y="1653874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#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优先级低于</a:t>
            </a:r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+ 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Push(OPTR,+)</a:t>
            </a:r>
            <a:endParaRPr lang="zh-CN" altLang="en-US" sz="2400" b="1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6608" y="2017564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Push(OPND,2)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，</a:t>
            </a:r>
          </a:p>
        </p:txBody>
      </p:sp>
      <p:sp>
        <p:nvSpPr>
          <p:cNvPr id="40" name="矩形 39"/>
          <p:cNvSpPr/>
          <p:nvPr/>
        </p:nvSpPr>
        <p:spPr>
          <a:xfrm>
            <a:off x="2285693" y="2078218"/>
            <a:ext cx="4762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SzPct val="100000"/>
            </a:pPr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+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优先级低于* ，</a:t>
            </a: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Push(OPTR,*)</a:t>
            </a:r>
          </a:p>
        </p:txBody>
      </p:sp>
      <p:sp>
        <p:nvSpPr>
          <p:cNvPr id="41" name="矩形 40"/>
          <p:cNvSpPr/>
          <p:nvPr/>
        </p:nvSpPr>
        <p:spPr>
          <a:xfrm>
            <a:off x="266608" y="2433564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Push(OPND,3)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，</a:t>
            </a:r>
          </a:p>
        </p:txBody>
      </p:sp>
      <p:sp>
        <p:nvSpPr>
          <p:cNvPr id="42" name="矩形 41"/>
          <p:cNvSpPr/>
          <p:nvPr/>
        </p:nvSpPr>
        <p:spPr>
          <a:xfrm>
            <a:off x="2285693" y="247716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SzPct val="100000"/>
            </a:pP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*优先级高于</a:t>
            </a:r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- 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Pop(OPND,e1)</a:t>
            </a:r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, </a:t>
            </a:r>
          </a:p>
        </p:txBody>
      </p:sp>
      <p:sp>
        <p:nvSpPr>
          <p:cNvPr id="43" name="矩形 42"/>
          <p:cNvSpPr/>
          <p:nvPr/>
        </p:nvSpPr>
        <p:spPr>
          <a:xfrm>
            <a:off x="265015" y="2843002"/>
            <a:ext cx="6783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SzPct val="100000"/>
            </a:pP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Pop(OPND,e2)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Pop(</a:t>
            </a:r>
            <a:r>
              <a:rPr lang="en-US" altLang="zh-CN" sz="2400" b="1" kern="0" dirty="0" err="1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OPTR,ch</a:t>
            </a: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。计算</a:t>
            </a:r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e2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400" b="1" kern="0" dirty="0" err="1">
                <a:latin typeface="SimSun" charset="-122"/>
                <a:ea typeface="SimSun" charset="-122"/>
                <a:cs typeface="SimSun" charset="-122"/>
              </a:rPr>
              <a:t>ch</a:t>
            </a:r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 e1 =2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*</a:t>
            </a:r>
            <a:r>
              <a:rPr lang="en-US" altLang="zh-CN" sz="2400" b="1" kern="0" dirty="0">
                <a:latin typeface="SimSun" charset="-122"/>
                <a:ea typeface="SimSun" charset="-122"/>
                <a:cs typeface="SimSun" charset="-122"/>
              </a:rPr>
              <a:t>3=6</a:t>
            </a:r>
            <a:r>
              <a:rPr lang="zh-CN" altLang="en-US" sz="2400" b="1" kern="0" dirty="0">
                <a:latin typeface="SimSun" charset="-122"/>
                <a:ea typeface="SimSun" charset="-122"/>
                <a:cs typeface="SimSun" charset="-122"/>
              </a:rPr>
              <a:t>，</a:t>
            </a:r>
            <a:endParaRPr lang="en-US" altLang="zh-CN" sz="2400" b="1" kern="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666991" y="3198348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SzPct val="100000"/>
            </a:pPr>
            <a:r>
              <a:rPr lang="en-US" altLang="zh-CN" sz="2400" b="1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Push(OPND,6</a:t>
            </a:r>
            <a:r>
              <a:rPr lang="en-US" altLang="zh-CN" sz="24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91804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315277" y="344556"/>
            <a:ext cx="5618921" cy="7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3.4</a:t>
            </a:r>
            <a:r>
              <a:rPr lang="zh-CN" altLang="en-US" kern="0" dirty="0"/>
              <a:t> 队列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26127" y="1258958"/>
            <a:ext cx="8686800" cy="350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kern="0" dirty="0"/>
              <a:t>队列</a:t>
            </a:r>
            <a:r>
              <a:rPr lang="zh-CN" altLang="en-US" kern="0" dirty="0" smtClean="0"/>
              <a:t>的例子</a:t>
            </a:r>
            <a:endParaRPr lang="en-US" altLang="zh-CN" kern="0" dirty="0" smtClean="0"/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 smtClean="0">
                <a:latin typeface="SimSun" charset="-122"/>
                <a:ea typeface="SimSun" charset="-122"/>
                <a:cs typeface="SimSun" charset="-122"/>
              </a:rPr>
              <a:t>食堂排队打饭</a:t>
            </a:r>
            <a:endParaRPr lang="en-US" altLang="zh-CN" sz="2800" b="0" kern="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 smtClean="0">
                <a:latin typeface="SimSun" charset="-122"/>
                <a:ea typeface="SimSun" charset="-122"/>
                <a:cs typeface="SimSun" charset="-122"/>
              </a:rPr>
              <a:t>银行办理业务</a:t>
            </a:r>
            <a:endParaRPr lang="en-US" altLang="zh-CN" sz="2800" b="0" kern="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 smtClean="0">
                <a:latin typeface="SimSun" charset="-122"/>
                <a:ea typeface="SimSun" charset="-122"/>
                <a:cs typeface="SimSun" charset="-122"/>
              </a:rPr>
              <a:t>医院挂号看病</a:t>
            </a:r>
            <a:endParaRPr lang="en-US" altLang="zh-CN" sz="2800" b="0" kern="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r>
              <a:rPr lang="en-US" altLang="zh-CN" sz="2800" b="0" kern="0" dirty="0" smtClean="0">
                <a:latin typeface="SimSun" charset="-122"/>
                <a:ea typeface="SimSun" charset="-122"/>
                <a:cs typeface="SimSun" charset="-122"/>
              </a:rPr>
              <a:t>……</a:t>
            </a:r>
            <a:endParaRPr lang="zh-CN" altLang="en-US" sz="2800" kern="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88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315277" y="344556"/>
            <a:ext cx="5618921" cy="7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3.4</a:t>
            </a:r>
            <a:r>
              <a:rPr lang="zh-CN" altLang="en-US" kern="0" dirty="0"/>
              <a:t> 队列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26127" y="1258958"/>
            <a:ext cx="8686800" cy="350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kern="0" dirty="0"/>
              <a:t>队列的定义</a:t>
            </a:r>
            <a:endParaRPr lang="en-US" altLang="zh-CN" kern="0" dirty="0"/>
          </a:p>
          <a:p>
            <a:pPr marL="702000" eaLnBrk="1" hangingPunct="1">
              <a:lnSpc>
                <a:spcPct val="90000"/>
              </a:lnSpc>
            </a:pPr>
            <a:r>
              <a:rPr lang="en-US" altLang="zh-CN" kern="0" dirty="0"/>
              <a:t> </a:t>
            </a:r>
            <a:r>
              <a:rPr lang="zh-CN" altLang="en-US" sz="2800" b="0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队列</a:t>
            </a:r>
            <a:r>
              <a:rPr lang="en-US" altLang="zh-CN" sz="2800" b="0" kern="0" dirty="0">
                <a:latin typeface="SimSun" charset="-122"/>
                <a:ea typeface="SimSun" charset="-122"/>
                <a:cs typeface="SimSun" charset="-122"/>
              </a:rPr>
              <a:t>(Queue)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：只能在表的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一端进行插入，在另一端进行删除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的线性表</a:t>
            </a:r>
            <a:endParaRPr lang="en-US" altLang="zh-CN" sz="2800" b="0" kern="0" dirty="0"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允许插入的一端称为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队尾</a:t>
            </a:r>
            <a:r>
              <a:rPr lang="en-US" altLang="zh-CN" sz="28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(rear)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，允许删除的一端称为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队头</a:t>
            </a:r>
            <a:r>
              <a:rPr lang="en-US" altLang="zh-CN" sz="28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(front)</a:t>
            </a:r>
            <a:endParaRPr lang="en-US" altLang="zh-CN" sz="2800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不含任何元素的队列称为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空队列</a:t>
            </a:r>
          </a:p>
          <a:p>
            <a:pPr marL="702000" eaLnBrk="1" hangingPunct="1">
              <a:lnSpc>
                <a:spcPct val="90000"/>
              </a:lnSpc>
            </a:pP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是一种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先进先出</a:t>
            </a:r>
            <a:r>
              <a:rPr lang="en-US" altLang="zh-CN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FIFO</a:t>
            </a:r>
            <a:r>
              <a:rPr lang="zh-CN" altLang="en-US" sz="2800" b="0" kern="0" dirty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zh-CN" altLang="en-US" sz="2800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线性表</a:t>
            </a:r>
          </a:p>
          <a:p>
            <a:pPr marL="702000" eaLnBrk="1" hangingPunct="1">
              <a:lnSpc>
                <a:spcPct val="90000"/>
              </a:lnSpc>
            </a:pPr>
            <a:endParaRPr lang="zh-CN" altLang="en-US" sz="2800" kern="0" dirty="0">
              <a:latin typeface="SimSun" charset="-122"/>
              <a:ea typeface="SimSun" charset="-122"/>
              <a:cs typeface="SimSun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093747" y="4969209"/>
            <a:ext cx="8120062" cy="1352550"/>
            <a:chOff x="1093747" y="4969209"/>
            <a:chExt cx="8120062" cy="1352550"/>
          </a:xfrm>
        </p:grpSpPr>
        <p:grpSp>
          <p:nvGrpSpPr>
            <p:cNvPr id="14" name="Group 4"/>
            <p:cNvGrpSpPr>
              <a:grpSpLocks/>
            </p:cNvGrpSpPr>
            <p:nvPr/>
          </p:nvGrpSpPr>
          <p:grpSpPr bwMode="auto">
            <a:xfrm>
              <a:off x="1093747" y="4969209"/>
              <a:ext cx="8120062" cy="1352550"/>
              <a:chOff x="487" y="3334"/>
              <a:chExt cx="5115" cy="852"/>
            </a:xfrm>
          </p:grpSpPr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487" y="3360"/>
                <a:ext cx="6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>
                    <a:solidFill>
                      <a:srgbClr val="FF0000"/>
                    </a:solidFill>
                    <a:latin typeface="Tahoma" charset="0"/>
                  </a:rPr>
                  <a:t>出队列</a:t>
                </a:r>
              </a:p>
            </p:txBody>
          </p:sp>
          <p:sp>
            <p:nvSpPr>
              <p:cNvPr id="17" name="Text Box 7"/>
              <p:cNvSpPr txBox="1">
                <a:spLocks noChangeArrowheads="1"/>
              </p:cNvSpPr>
              <p:nvPr/>
            </p:nvSpPr>
            <p:spPr bwMode="auto">
              <a:xfrm>
                <a:off x="4896" y="3345"/>
                <a:ext cx="70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>
                    <a:solidFill>
                      <a:srgbClr val="FF0000"/>
                    </a:solidFill>
                    <a:latin typeface="Tahoma" charset="0"/>
                  </a:rPr>
                  <a:t>入队列</a:t>
                </a:r>
                <a:endParaRPr lang="zh-CN" altLang="en-US" sz="2200">
                  <a:solidFill>
                    <a:srgbClr val="FF0000"/>
                  </a:solidFill>
                  <a:latin typeface="Tahoma" charset="0"/>
                </a:endParaRPr>
              </a:p>
            </p:txBody>
          </p:sp>
          <p:sp>
            <p:nvSpPr>
              <p:cNvPr id="18" name="Text Box 8"/>
              <p:cNvSpPr txBox="1">
                <a:spLocks noChangeArrowheads="1"/>
              </p:cNvSpPr>
              <p:nvPr/>
            </p:nvSpPr>
            <p:spPr bwMode="auto">
              <a:xfrm>
                <a:off x="1680" y="3334"/>
                <a:ext cx="27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2000">
                    <a:solidFill>
                      <a:srgbClr val="FF0000"/>
                    </a:solidFill>
                    <a:latin typeface="Tahoma" charset="0"/>
                  </a:rPr>
                  <a:t>a</a:t>
                </a:r>
                <a:r>
                  <a:rPr lang="en-US" altLang="en-US" sz="2000" baseline="-18000">
                    <a:solidFill>
                      <a:srgbClr val="FF0000"/>
                    </a:solidFill>
                    <a:latin typeface="Tahoma" charset="0"/>
                  </a:rPr>
                  <a:t>1</a:t>
                </a:r>
                <a:r>
                  <a:rPr lang="en-US" altLang="en-US" sz="2000">
                    <a:solidFill>
                      <a:srgbClr val="FF0000"/>
                    </a:solidFill>
                    <a:latin typeface="Tahoma" charset="0"/>
                  </a:rPr>
                  <a:t>          a</a:t>
                </a:r>
                <a:r>
                  <a:rPr lang="en-US" altLang="en-US" sz="2000" baseline="-18000">
                    <a:solidFill>
                      <a:srgbClr val="FF0000"/>
                    </a:solidFill>
                    <a:latin typeface="Tahoma" charset="0"/>
                  </a:rPr>
                  <a:t>2 </a:t>
                </a:r>
                <a:r>
                  <a:rPr lang="en-US" altLang="en-US" sz="2000">
                    <a:solidFill>
                      <a:srgbClr val="FF0000"/>
                    </a:solidFill>
                    <a:latin typeface="Tahoma" charset="0"/>
                  </a:rPr>
                  <a:t>           …...                a</a:t>
                </a:r>
                <a:r>
                  <a:rPr lang="en-US" altLang="en-US" sz="2000" baseline="-18000">
                    <a:solidFill>
                      <a:srgbClr val="FF0000"/>
                    </a:solidFill>
                    <a:latin typeface="Tahoma" charset="0"/>
                  </a:rPr>
                  <a:t>n</a:t>
                </a:r>
                <a:endParaRPr lang="en-US" altLang="zh-CN" sz="2000">
                  <a:solidFill>
                    <a:srgbClr val="FF0000"/>
                  </a:solidFill>
                  <a:latin typeface="Tahoma" charset="0"/>
                </a:endParaRPr>
              </a:p>
            </p:txBody>
          </p:sp>
          <p:sp>
            <p:nvSpPr>
              <p:cNvPr id="19" name="Text Box 9"/>
              <p:cNvSpPr txBox="1">
                <a:spLocks noChangeArrowheads="1"/>
              </p:cNvSpPr>
              <p:nvPr/>
            </p:nvSpPr>
            <p:spPr bwMode="auto">
              <a:xfrm>
                <a:off x="1576" y="3936"/>
                <a:ext cx="5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zh-CN" sz="2000">
                    <a:solidFill>
                      <a:srgbClr val="FF0000"/>
                    </a:solidFill>
                    <a:latin typeface="Tahoma" charset="0"/>
                  </a:rPr>
                  <a:t>队头</a:t>
                </a:r>
                <a:endParaRPr lang="zh-CN" altLang="en-US">
                  <a:solidFill>
                    <a:srgbClr val="FF0000"/>
                  </a:solidFill>
                  <a:latin typeface="Tahoma" charset="0"/>
                </a:endParaRPr>
              </a:p>
            </p:txBody>
          </p:sp>
          <p:sp>
            <p:nvSpPr>
              <p:cNvPr id="20" name="Text Box 10"/>
              <p:cNvSpPr txBox="1">
                <a:spLocks noChangeArrowheads="1"/>
              </p:cNvSpPr>
              <p:nvPr/>
            </p:nvSpPr>
            <p:spPr bwMode="auto">
              <a:xfrm>
                <a:off x="4036" y="3936"/>
                <a:ext cx="5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zh-CN" sz="2000">
                    <a:solidFill>
                      <a:srgbClr val="FF0000"/>
                    </a:solidFill>
                    <a:latin typeface="Tahoma" charset="0"/>
                  </a:rPr>
                  <a:t>队尾</a:t>
                </a:r>
                <a:endParaRPr lang="zh-CN" altLang="en-US">
                  <a:solidFill>
                    <a:srgbClr val="FF0000"/>
                  </a:solidFill>
                  <a:latin typeface="Tahoma" charset="0"/>
                </a:endParaRPr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 flipH="1">
                <a:off x="1200" y="350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12"/>
              <p:cNvSpPr>
                <a:spLocks noChangeShapeType="1"/>
              </p:cNvSpPr>
              <p:nvPr/>
            </p:nvSpPr>
            <p:spPr bwMode="auto">
              <a:xfrm flipH="1">
                <a:off x="4464" y="350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13"/>
              <p:cNvSpPr>
                <a:spLocks noChangeShapeType="1"/>
              </p:cNvSpPr>
              <p:nvPr/>
            </p:nvSpPr>
            <p:spPr bwMode="auto">
              <a:xfrm flipV="1">
                <a:off x="1776" y="369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 flipV="1">
                <a:off x="4224" y="369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cxnSp>
          <p:nvCxnSpPr>
            <p:cNvPr id="3" name="直线连接符 2"/>
            <p:cNvCxnSpPr/>
            <p:nvPr/>
          </p:nvCxnSpPr>
          <p:spPr bwMode="auto">
            <a:xfrm>
              <a:off x="2956956" y="5023262"/>
              <a:ext cx="431074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直线连接符 28"/>
            <p:cNvCxnSpPr/>
            <p:nvPr/>
          </p:nvCxnSpPr>
          <p:spPr bwMode="auto">
            <a:xfrm>
              <a:off x="2987634" y="5429130"/>
              <a:ext cx="431074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537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219200"/>
            <a:ext cx="8839200" cy="397764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(4)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一</a:t>
            </a: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个队列的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输入序列为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4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5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则输出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序列的是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______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A.    2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B.    5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C.    2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 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D.    1</a:t>
            </a:r>
            <a:r>
              <a:rPr lang="zh-CN" altLang="en-US" b="0" dirty="0" smtClean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b="0" dirty="0" smtClean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 smtClean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b="0" dirty="0" smtClean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 smtClean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b="0" dirty="0" smtClean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 smtClean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lang="en-US" altLang="zh-CN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4698411" y="1771423"/>
            <a:ext cx="5572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800" dirty="0" smtClean="0">
                <a:solidFill>
                  <a:srgbClr val="C00000"/>
                </a:solidFill>
                <a:latin typeface="Arial" charset="0"/>
              </a:rPr>
              <a:t>D</a:t>
            </a:r>
            <a:endParaRPr kumimoji="0" lang="en-US" altLang="zh-CN" sz="2800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420" y="534390"/>
            <a:ext cx="1819294" cy="541688"/>
          </a:xfrm>
        </p:spPr>
        <p:txBody>
          <a:bodyPr/>
          <a:lstStyle/>
          <a:p>
            <a:pPr eaLnBrk="1" hangingPunct="1"/>
            <a:r>
              <a:rPr lang="zh-CN" altLang="en-US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97026340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460501" y="1193801"/>
            <a:ext cx="9037286" cy="462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zh-CN" sz="3600" b="1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ADT</a:t>
            </a:r>
            <a:r>
              <a:rPr lang="en-US" altLang="zh-CN" sz="2800" dirty="0">
                <a:ea typeface="楷体_GB2312" charset="0"/>
              </a:rPr>
              <a:t> Queue </a:t>
            </a:r>
            <a:r>
              <a:rPr lang="en-US" altLang="zh-CN" sz="2800" b="1" dirty="0">
                <a:ea typeface="楷体_GB2312" charset="0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en-US" altLang="zh-CN" sz="2800" dirty="0">
                <a:ea typeface="楷体_GB2312" charset="0"/>
              </a:rPr>
              <a:t>    </a:t>
            </a:r>
            <a:r>
              <a:rPr lang="zh-CN" altLang="en-US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数据对象：</a:t>
            </a:r>
          </a:p>
          <a:p>
            <a:pPr>
              <a:lnSpc>
                <a:spcPct val="115000"/>
              </a:lnSpc>
            </a:pPr>
            <a:r>
              <a:rPr lang="zh-CN" altLang="en-US" sz="2800" b="1" dirty="0">
                <a:ea typeface="楷体_GB2312" charset="0"/>
              </a:rPr>
              <a:t>               </a:t>
            </a:r>
            <a:r>
              <a:rPr lang="en-US" altLang="zh-CN" sz="2800" dirty="0">
                <a:ea typeface="楷体_GB2312" charset="0"/>
              </a:rPr>
              <a:t>D</a:t>
            </a:r>
            <a:r>
              <a:rPr lang="zh-CN" altLang="en-US" sz="2800" dirty="0">
                <a:ea typeface="楷体_GB2312" charset="0"/>
              </a:rPr>
              <a:t>＝</a:t>
            </a:r>
            <a:r>
              <a:rPr lang="en-US" altLang="zh-CN" sz="2800" dirty="0">
                <a:ea typeface="楷体_GB2312" charset="0"/>
              </a:rPr>
              <a:t>{</a:t>
            </a:r>
            <a:r>
              <a:rPr lang="en-US" altLang="zh-CN" sz="2800" dirty="0" err="1">
                <a:ea typeface="楷体_GB2312" charset="0"/>
              </a:rPr>
              <a:t>a</a:t>
            </a:r>
            <a:r>
              <a:rPr lang="en-US" altLang="zh-CN" sz="2800" baseline="-25000" dirty="0" err="1">
                <a:ea typeface="楷体_GB2312" charset="0"/>
              </a:rPr>
              <a:t>i</a:t>
            </a:r>
            <a:r>
              <a:rPr lang="en-US" altLang="zh-CN" sz="2800" dirty="0">
                <a:ea typeface="楷体_GB2312" charset="0"/>
              </a:rPr>
              <a:t> | </a:t>
            </a:r>
            <a:r>
              <a:rPr lang="en-US" altLang="zh-CN" sz="2800" dirty="0" err="1">
                <a:ea typeface="楷体_GB2312" charset="0"/>
              </a:rPr>
              <a:t>a</a:t>
            </a:r>
            <a:r>
              <a:rPr lang="en-US" altLang="zh-CN" sz="2800" baseline="-25000" dirty="0" err="1">
                <a:ea typeface="楷体_GB2312" charset="0"/>
              </a:rPr>
              <a:t>i</a:t>
            </a:r>
            <a:r>
              <a:rPr lang="en-US" altLang="zh-CN" sz="2800" dirty="0" err="1">
                <a:ea typeface="楷体_GB2312" charset="0"/>
              </a:rPr>
              <a:t>∈ElemSet</a:t>
            </a:r>
            <a:r>
              <a:rPr lang="en-US" altLang="zh-CN" sz="2800" dirty="0">
                <a:ea typeface="楷体_GB2312" charset="0"/>
              </a:rPr>
              <a:t>, </a:t>
            </a:r>
            <a:r>
              <a:rPr lang="en-US" altLang="zh-CN" sz="2800" dirty="0" err="1">
                <a:ea typeface="楷体_GB2312" charset="0"/>
              </a:rPr>
              <a:t>i</a:t>
            </a:r>
            <a:r>
              <a:rPr lang="en-US" altLang="zh-CN" sz="2800" dirty="0">
                <a:ea typeface="楷体_GB2312" charset="0"/>
              </a:rPr>
              <a:t>=1,2,...,n, n≥0}</a:t>
            </a:r>
          </a:p>
          <a:p>
            <a:pPr>
              <a:lnSpc>
                <a:spcPct val="115000"/>
              </a:lnSpc>
            </a:pPr>
            <a:r>
              <a:rPr lang="en-US" altLang="zh-CN" sz="2800" dirty="0">
                <a:ea typeface="楷体_GB2312" charset="0"/>
              </a:rPr>
              <a:t>    </a:t>
            </a:r>
            <a:r>
              <a:rPr lang="zh-CN" altLang="en-US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数据关系：</a:t>
            </a:r>
          </a:p>
          <a:p>
            <a:pPr>
              <a:lnSpc>
                <a:spcPct val="115000"/>
              </a:lnSpc>
            </a:pPr>
            <a:r>
              <a:rPr lang="zh-CN" altLang="en-US" sz="2800" b="1" dirty="0">
                <a:ea typeface="楷体_GB2312" charset="0"/>
              </a:rPr>
              <a:t>               </a:t>
            </a:r>
            <a:r>
              <a:rPr lang="en-US" altLang="zh-CN" sz="2800" dirty="0">
                <a:ea typeface="楷体_GB2312" charset="0"/>
              </a:rPr>
              <a:t>R1</a:t>
            </a:r>
            <a:r>
              <a:rPr lang="zh-CN" altLang="en-US" sz="2800" dirty="0">
                <a:ea typeface="楷体_GB2312" charset="0"/>
              </a:rPr>
              <a:t>＝</a:t>
            </a:r>
            <a:r>
              <a:rPr lang="en-US" altLang="zh-CN" sz="2800" dirty="0">
                <a:ea typeface="楷体_GB2312" charset="0"/>
              </a:rPr>
              <a:t>{ &lt;a </a:t>
            </a:r>
            <a:r>
              <a:rPr lang="en-US" altLang="zh-CN" sz="2800" baseline="-25000" dirty="0">
                <a:ea typeface="楷体_GB2312" charset="0"/>
              </a:rPr>
              <a:t>i-1</a:t>
            </a:r>
            <a:r>
              <a:rPr lang="en-US" altLang="zh-CN" sz="2800" dirty="0">
                <a:ea typeface="楷体_GB2312" charset="0"/>
              </a:rPr>
              <a:t>,a</a:t>
            </a:r>
            <a:r>
              <a:rPr lang="en-US" altLang="zh-CN" sz="2800" baseline="-25000" dirty="0">
                <a:ea typeface="楷体_GB2312" charset="0"/>
              </a:rPr>
              <a:t>i</a:t>
            </a:r>
            <a:r>
              <a:rPr lang="en-US" altLang="zh-CN" sz="2800" dirty="0">
                <a:ea typeface="楷体_GB2312" charset="0"/>
              </a:rPr>
              <a:t> &gt; | a</a:t>
            </a:r>
            <a:r>
              <a:rPr lang="en-US" altLang="zh-CN" sz="2800" baseline="-25000" dirty="0">
                <a:ea typeface="楷体_GB2312" charset="0"/>
              </a:rPr>
              <a:t>i-1</a:t>
            </a:r>
            <a:r>
              <a:rPr lang="en-US" altLang="zh-CN" sz="2800" dirty="0">
                <a:ea typeface="楷体_GB2312" charset="0"/>
              </a:rPr>
              <a:t>, </a:t>
            </a:r>
            <a:r>
              <a:rPr lang="en-US" altLang="zh-CN" sz="2800" dirty="0" err="1">
                <a:ea typeface="楷体_GB2312" charset="0"/>
              </a:rPr>
              <a:t>a</a:t>
            </a:r>
            <a:r>
              <a:rPr lang="en-US" altLang="zh-CN" sz="2800" baseline="-25000" dirty="0" err="1">
                <a:ea typeface="楷体_GB2312" charset="0"/>
              </a:rPr>
              <a:t>i</a:t>
            </a:r>
            <a:r>
              <a:rPr lang="en-US" altLang="zh-CN" sz="2800" baseline="-25000" dirty="0">
                <a:ea typeface="楷体_GB2312" charset="0"/>
              </a:rPr>
              <a:t> </a:t>
            </a:r>
            <a:r>
              <a:rPr lang="en-US" altLang="zh-CN" sz="2800" dirty="0">
                <a:ea typeface="楷体_GB2312" charset="0"/>
              </a:rPr>
              <a:t>∈D, </a:t>
            </a:r>
            <a:r>
              <a:rPr lang="en-US" altLang="zh-CN" sz="2800" dirty="0" err="1">
                <a:ea typeface="楷体_GB2312" charset="0"/>
              </a:rPr>
              <a:t>i</a:t>
            </a:r>
            <a:r>
              <a:rPr lang="en-US" altLang="zh-CN" sz="2800" dirty="0">
                <a:ea typeface="楷体_GB2312" charset="0"/>
              </a:rPr>
              <a:t>=2,...,n}</a:t>
            </a:r>
          </a:p>
          <a:p>
            <a:pPr>
              <a:lnSpc>
                <a:spcPct val="115000"/>
              </a:lnSpc>
            </a:pP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    约定其中</a:t>
            </a:r>
            <a:r>
              <a:rPr lang="en-US" altLang="zh-CN" sz="2800" b="1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en-US" altLang="zh-CN" sz="2800" b="1" baseline="-25000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en-US" altLang="zh-CN" sz="2800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800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端为</a:t>
            </a:r>
            <a:r>
              <a:rPr lang="zh-CN" altLang="en-US" sz="2800" b="1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队列头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， </a:t>
            </a:r>
            <a:r>
              <a:rPr lang="en-US" altLang="zh-CN" sz="2800" b="1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en-US" altLang="zh-CN" sz="2800" b="1" baseline="-25000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n</a:t>
            </a:r>
            <a:r>
              <a:rPr lang="en-US" altLang="zh-CN" sz="2800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800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端为</a:t>
            </a:r>
            <a:r>
              <a:rPr lang="zh-CN" altLang="en-US" sz="2800" b="1" dirty="0">
                <a:solidFill>
                  <a:srgbClr val="FF5050"/>
                </a:solidFill>
                <a:latin typeface="SimSun" charset="-122"/>
                <a:ea typeface="SimSun" charset="-122"/>
                <a:cs typeface="SimSun" charset="-122"/>
              </a:rPr>
              <a:t>队列尾</a:t>
            </a:r>
            <a:endParaRPr lang="en-US" altLang="zh-CN" sz="2800" b="1" dirty="0">
              <a:solidFill>
                <a:srgbClr val="FF505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lang="zh-CN" altLang="en-US" sz="3200" b="1" dirty="0">
                <a:solidFill>
                  <a:srgbClr val="C00000"/>
                </a:solidFill>
                <a:ea typeface="楷体_GB2312" charset="0"/>
              </a:rPr>
              <a:t>    基本操作：</a:t>
            </a:r>
            <a:endParaRPr lang="en-US" altLang="zh-CN" sz="3200" b="1" dirty="0">
              <a:solidFill>
                <a:srgbClr val="C00000"/>
              </a:solidFill>
              <a:ea typeface="楷体_GB2312" charset="0"/>
            </a:endParaRPr>
          </a:p>
          <a:p>
            <a:pPr eaLnBrk="1" hangingPunct="1"/>
            <a:r>
              <a:rPr lang="zh-CN" altLang="en-US" sz="3200" b="1" dirty="0"/>
              <a:t>            </a:t>
            </a:r>
            <a:r>
              <a:rPr lang="zh-CN" altLang="en-US" sz="2800" dirty="0"/>
              <a:t>初始化，入队，出队，求队长等</a:t>
            </a:r>
            <a:endParaRPr lang="en-US" altLang="zh-CN" sz="2800" dirty="0"/>
          </a:p>
          <a:p>
            <a:pPr eaLnBrk="1" hangingPunct="1"/>
            <a:r>
              <a:rPr lang="en-US" altLang="zh-CN" sz="2800" b="1" dirty="0">
                <a:ea typeface="楷体_GB2312" charset="0"/>
              </a:rPr>
              <a:t>}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ADT </a:t>
            </a:r>
            <a:r>
              <a:rPr lang="en-US" altLang="zh-CN" sz="2800" dirty="0">
                <a:ea typeface="楷体_GB2312" charset="0"/>
              </a:rPr>
              <a:t>Queue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15277" y="344556"/>
            <a:ext cx="5618921" cy="7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3.4.1</a:t>
            </a:r>
            <a:r>
              <a:rPr lang="zh-CN" altLang="en-US" kern="0" dirty="0"/>
              <a:t> 队列的抽象数据类型</a:t>
            </a:r>
          </a:p>
        </p:txBody>
      </p:sp>
    </p:spTree>
    <p:extLst>
      <p:ext uri="{BB962C8B-B14F-4D97-AF65-F5344CB8AC3E}">
        <p14:creationId xmlns:p14="http://schemas.microsoft.com/office/powerpoint/2010/main" val="197044884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72100" y="-293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副标题 2"/>
          <p:cNvSpPr txBox="1">
            <a:spLocks/>
          </p:cNvSpPr>
          <p:nvPr/>
        </p:nvSpPr>
        <p:spPr>
          <a:xfrm>
            <a:off x="1249379" y="1383625"/>
            <a:ext cx="10107168" cy="7100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dirty="0">
                <a:solidFill>
                  <a:srgbClr val="003399"/>
                </a:solidFill>
                <a:latin typeface="SimSun" charset="-122"/>
                <a:ea typeface="SimSun" charset="-122"/>
                <a:cs typeface="SimSun" charset="-122"/>
              </a:rPr>
              <a:t>与线性表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一致，队列也有两种存储结构</a:t>
            </a:r>
            <a:endParaRPr lang="zh-CN" altLang="zh-CN" sz="2800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418166" y="2287013"/>
            <a:ext cx="10542186" cy="399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链式存储结构</a:t>
            </a: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采用链式存储结构存储的栈叫做</a:t>
            </a:r>
            <a:r>
              <a:rPr lang="zh-CN" altLang="en-US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链队列</a:t>
            </a:r>
            <a:endParaRPr lang="en-US" altLang="zh-CN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存储单元</a:t>
            </a:r>
            <a:r>
              <a:rPr lang="zh-CN" altLang="en-US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地址任意     </a:t>
            </a:r>
            <a:endParaRPr lang="en-US" altLang="zh-CN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由队头</a:t>
            </a:r>
            <a:r>
              <a:rPr lang="en-US" altLang="zh-CN" b="0" kern="0" dirty="0">
                <a:latin typeface="SimSun" charset="-122"/>
                <a:ea typeface="SimSun" charset="-122"/>
                <a:cs typeface="SimSun" charset="-122"/>
              </a:rPr>
              <a:t>front</a:t>
            </a:r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和队尾指针</a:t>
            </a:r>
            <a:r>
              <a:rPr lang="en-US" altLang="zh-CN" b="0" kern="0" dirty="0">
                <a:latin typeface="SimSun" charset="-122"/>
                <a:ea typeface="SimSun" charset="-122"/>
                <a:cs typeface="SimSun" charset="-122"/>
              </a:rPr>
              <a:t>rear</a:t>
            </a:r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确定</a:t>
            </a:r>
            <a:endParaRPr lang="en-US" altLang="zh-CN" b="0" kern="0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为了方便，加入头结点，</a:t>
            </a:r>
            <a:r>
              <a:rPr lang="en-US" altLang="zh-CN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front</a:t>
            </a:r>
            <a:r>
              <a:rPr lang="zh-CN" altLang="en-US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指向头结点</a:t>
            </a:r>
            <a:endParaRPr lang="en-US" altLang="zh-CN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18166" y="460561"/>
            <a:ext cx="7592483" cy="6286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3.4.2 </a:t>
            </a:r>
            <a:r>
              <a:rPr lang="zh-CN" altLang="en-US" kern="0" dirty="0"/>
              <a:t>队列的表示和实现</a:t>
            </a:r>
          </a:p>
        </p:txBody>
      </p:sp>
    </p:spTree>
    <p:extLst>
      <p:ext uri="{BB962C8B-B14F-4D97-AF65-F5344CB8AC3E}">
        <p14:creationId xmlns:p14="http://schemas.microsoft.com/office/powerpoint/2010/main" val="115537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344831" y="1194428"/>
            <a:ext cx="6264857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zh-CN" sz="4000" dirty="0"/>
              <a:t> </a:t>
            </a:r>
            <a:r>
              <a:rPr lang="en-US" altLang="zh-CN" sz="3200" b="1" dirty="0" err="1"/>
              <a:t>typedef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struct</a:t>
            </a:r>
            <a:r>
              <a:rPr lang="en-US" altLang="zh-CN" sz="3200" b="1" dirty="0"/>
              <a:t> </a:t>
            </a:r>
            <a:r>
              <a:rPr lang="en-US" altLang="zh-CN" sz="3200" dirty="0" err="1"/>
              <a:t>QNode</a:t>
            </a:r>
            <a:r>
              <a:rPr lang="en-US" altLang="zh-CN" sz="3200" dirty="0"/>
              <a:t> </a:t>
            </a:r>
            <a:r>
              <a:rPr lang="en-US" altLang="zh-CN" sz="3200" b="1" dirty="0"/>
              <a:t>{</a:t>
            </a:r>
            <a:r>
              <a:rPr lang="en-US" altLang="zh-CN" sz="3200" dirty="0"/>
              <a:t>// </a:t>
            </a:r>
            <a:r>
              <a:rPr lang="zh-CN" altLang="en-US" sz="3200" b="1" dirty="0">
                <a:solidFill>
                  <a:srgbClr val="800000"/>
                </a:solidFill>
                <a:ea typeface="楷体_GB2312" charset="0"/>
              </a:rPr>
              <a:t>结点类型</a:t>
            </a:r>
            <a:endParaRPr lang="zh-CN" altLang="en-US" sz="3200" dirty="0"/>
          </a:p>
          <a:p>
            <a:pPr>
              <a:lnSpc>
                <a:spcPct val="115000"/>
              </a:lnSpc>
            </a:pPr>
            <a:r>
              <a:rPr lang="zh-CN" altLang="en-US" sz="3200" dirty="0"/>
              <a:t>    </a:t>
            </a:r>
            <a:r>
              <a:rPr lang="en-US" altLang="zh-CN" sz="3200" b="1" dirty="0" err="1"/>
              <a:t>QElemType</a:t>
            </a:r>
            <a:r>
              <a:rPr lang="en-US" altLang="zh-CN" sz="3200" dirty="0"/>
              <a:t>      data;</a:t>
            </a:r>
          </a:p>
          <a:p>
            <a:pPr>
              <a:lnSpc>
                <a:spcPct val="115000"/>
              </a:lnSpc>
            </a:pPr>
            <a:r>
              <a:rPr lang="en-US" altLang="zh-CN" sz="3200" dirty="0"/>
              <a:t>    </a:t>
            </a:r>
            <a:r>
              <a:rPr lang="en-US" altLang="zh-CN" sz="3200" b="1" dirty="0" err="1"/>
              <a:t>struct</a:t>
            </a:r>
            <a:r>
              <a:rPr lang="en-US" altLang="zh-CN" sz="3200" b="1" dirty="0"/>
              <a:t> </a:t>
            </a:r>
            <a:r>
              <a:rPr lang="en-US" altLang="zh-CN" sz="3200" dirty="0" err="1"/>
              <a:t>QNode</a:t>
            </a:r>
            <a:r>
              <a:rPr lang="en-US" altLang="zh-CN" sz="3200" dirty="0"/>
              <a:t>  </a:t>
            </a:r>
            <a:r>
              <a:rPr lang="en-US" altLang="zh-CN" sz="3200" b="1" dirty="0"/>
              <a:t>*</a:t>
            </a:r>
            <a:r>
              <a:rPr lang="en-US" altLang="zh-CN" sz="3200" dirty="0"/>
              <a:t>next;</a:t>
            </a:r>
          </a:p>
          <a:p>
            <a:pPr>
              <a:lnSpc>
                <a:spcPct val="115000"/>
              </a:lnSpc>
            </a:pPr>
            <a:r>
              <a:rPr lang="en-US" altLang="zh-CN" sz="3200" dirty="0"/>
              <a:t>  </a:t>
            </a:r>
            <a:r>
              <a:rPr lang="en-US" altLang="zh-CN" sz="3200" b="1" dirty="0"/>
              <a:t>}</a:t>
            </a:r>
            <a:r>
              <a:rPr lang="en-US" altLang="zh-CN" sz="3200" dirty="0"/>
              <a:t> </a:t>
            </a:r>
            <a:r>
              <a:rPr lang="en-US" altLang="zh-CN" sz="3200" dirty="0" err="1"/>
              <a:t>QNode</a:t>
            </a:r>
            <a:r>
              <a:rPr lang="en-US" altLang="zh-CN" sz="3200" dirty="0"/>
              <a:t>, </a:t>
            </a:r>
            <a:r>
              <a:rPr lang="en-US" altLang="zh-CN" sz="3200" b="1" dirty="0"/>
              <a:t>*</a:t>
            </a:r>
            <a:r>
              <a:rPr lang="en-US" altLang="zh-CN" sz="3200" dirty="0" err="1"/>
              <a:t>QueuePtr</a:t>
            </a:r>
            <a:r>
              <a:rPr lang="en-US" altLang="zh-CN" sz="3200" dirty="0"/>
              <a:t>;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1662134" y="3999014"/>
            <a:ext cx="5437707" cy="231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zh-CN" sz="3200" b="1" dirty="0" err="1"/>
              <a:t>typedef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struct</a:t>
            </a:r>
            <a:r>
              <a:rPr lang="en-US" altLang="zh-CN" sz="3200" b="1" dirty="0"/>
              <a:t> { </a:t>
            </a:r>
            <a:r>
              <a:rPr lang="en-US" altLang="zh-CN" sz="3200" dirty="0"/>
              <a:t>// </a:t>
            </a:r>
            <a:r>
              <a:rPr lang="zh-CN" altLang="en-US" sz="3200" b="1" dirty="0">
                <a:solidFill>
                  <a:srgbClr val="800000"/>
                </a:solidFill>
                <a:ea typeface="楷体_GB2312" charset="0"/>
              </a:rPr>
              <a:t>链队列类型</a:t>
            </a:r>
            <a:endParaRPr lang="zh-CN" altLang="en-US" sz="3200" b="1" dirty="0"/>
          </a:p>
          <a:p>
            <a:pPr>
              <a:lnSpc>
                <a:spcPct val="115000"/>
              </a:lnSpc>
            </a:pPr>
            <a:r>
              <a:rPr lang="zh-CN" altLang="en-US" sz="3200" dirty="0"/>
              <a:t>    </a:t>
            </a:r>
            <a:r>
              <a:rPr lang="en-US" altLang="zh-CN" sz="3200" dirty="0" err="1"/>
              <a:t>QueuePtr</a:t>
            </a:r>
            <a:r>
              <a:rPr lang="en-US" altLang="zh-CN" sz="3200" dirty="0"/>
              <a:t>  front;  // </a:t>
            </a:r>
            <a:r>
              <a:rPr lang="zh-CN" altLang="en-US" sz="3200" b="1" dirty="0">
                <a:solidFill>
                  <a:srgbClr val="A50021"/>
                </a:solidFill>
                <a:ea typeface="楷体_GB2312" charset="0"/>
              </a:rPr>
              <a:t>队头指针</a:t>
            </a:r>
            <a:endParaRPr lang="zh-CN" altLang="en-US" sz="3200" dirty="0">
              <a:solidFill>
                <a:srgbClr val="A50021"/>
              </a:solidFill>
            </a:endParaRPr>
          </a:p>
          <a:p>
            <a:pPr>
              <a:lnSpc>
                <a:spcPct val="115000"/>
              </a:lnSpc>
            </a:pPr>
            <a:r>
              <a:rPr lang="zh-CN" altLang="en-US" sz="3200" dirty="0"/>
              <a:t>    </a:t>
            </a:r>
            <a:r>
              <a:rPr lang="en-US" altLang="zh-CN" sz="3200" dirty="0" err="1"/>
              <a:t>QueuePtr</a:t>
            </a:r>
            <a:r>
              <a:rPr lang="en-US" altLang="zh-CN" sz="3200" dirty="0"/>
              <a:t>  rear;   // </a:t>
            </a:r>
            <a:r>
              <a:rPr lang="zh-CN" altLang="en-US" sz="3200" b="1" dirty="0">
                <a:solidFill>
                  <a:srgbClr val="A50021"/>
                </a:solidFill>
                <a:ea typeface="楷体_GB2312" charset="0"/>
              </a:rPr>
              <a:t>队尾指针</a:t>
            </a:r>
            <a:endParaRPr lang="zh-CN" altLang="en-US" sz="3200" dirty="0"/>
          </a:p>
          <a:p>
            <a:pPr>
              <a:lnSpc>
                <a:spcPct val="115000"/>
              </a:lnSpc>
            </a:pPr>
            <a:r>
              <a:rPr lang="en-US" altLang="zh-CN" sz="3200" b="1" dirty="0"/>
              <a:t>}</a:t>
            </a:r>
            <a:r>
              <a:rPr lang="en-US" altLang="zh-CN" sz="3200" dirty="0"/>
              <a:t> </a:t>
            </a:r>
            <a:r>
              <a:rPr lang="en-US" altLang="zh-CN" sz="3200" dirty="0" err="1"/>
              <a:t>LinkQueue</a:t>
            </a:r>
            <a:r>
              <a:rPr lang="en-US" altLang="zh-CN" sz="3200" dirty="0"/>
              <a:t>;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链式存储的 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C 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语言描述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1235047" y="2011981"/>
            <a:ext cx="462148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49247" y="2011981"/>
            <a:ext cx="685800" cy="6096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1258651" y="2919557"/>
            <a:ext cx="438544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0572851" y="2919557"/>
            <a:ext cx="685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4000" dirty="0"/>
              <a:t>a</a:t>
            </a:r>
            <a:r>
              <a:rPr lang="en-US" altLang="zh-CN" sz="4000" baseline="-25000" dirty="0"/>
              <a:t>1</a:t>
            </a:r>
            <a:endParaRPr lang="en-US" altLang="zh-CN" sz="4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1258651" y="5051527"/>
            <a:ext cx="438544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/>
              <a:t>∧</a:t>
            </a:r>
            <a:endParaRPr lang="en-US" altLang="zh-CN" sz="4000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0572851" y="5051527"/>
            <a:ext cx="685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4000"/>
              <a:t>a</a:t>
            </a:r>
            <a:r>
              <a:rPr lang="en-US" altLang="zh-CN" sz="4000" baseline="-25000"/>
              <a:t>n</a:t>
            </a:r>
            <a:endParaRPr lang="en-US" altLang="zh-CN" sz="4000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9787247" y="2316781"/>
            <a:ext cx="762000" cy="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11387447" y="2316781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1398333" y="3236779"/>
            <a:ext cx="0" cy="58475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11411051" y="4349852"/>
            <a:ext cx="3958" cy="67580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11120747" y="3648177"/>
            <a:ext cx="838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/>
              <a:t>…</a:t>
            </a:r>
            <a:endParaRPr lang="en-US" altLang="zh-CN" sz="4000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V="1">
            <a:off x="9771645" y="5531036"/>
            <a:ext cx="920338" cy="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8756507" y="2082197"/>
            <a:ext cx="1082348" cy="46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err="1">
                <a:solidFill>
                  <a:srgbClr val="A50021"/>
                </a:solidFill>
              </a:rPr>
              <a:t>Q.front</a:t>
            </a:r>
            <a:endParaRPr lang="en-US" altLang="zh-CN" dirty="0">
              <a:solidFill>
                <a:srgbClr val="A500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25124" y="5251892"/>
            <a:ext cx="962123" cy="469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 err="1">
                <a:solidFill>
                  <a:srgbClr val="A50021"/>
                </a:solidFill>
                <a:latin typeface="Times New Roman" charset="0"/>
                <a:ea typeface="Times New Roman" charset="0"/>
                <a:cs typeface="Times New Roman" charset="0"/>
              </a:rPr>
              <a:t>Q.rear</a:t>
            </a:r>
            <a:endParaRPr lang="en-US" altLang="zh-CN" sz="2400" dirty="0">
              <a:solidFill>
                <a:srgbClr val="A5002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10489544" y="1496776"/>
            <a:ext cx="696024" cy="46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>
                <a:solidFill>
                  <a:srgbClr val="A50021"/>
                </a:solidFill>
              </a:rPr>
              <a:t>data</a:t>
            </a:r>
            <a:endParaRPr lang="en-US" altLang="zh-CN" dirty="0">
              <a:solidFill>
                <a:srgbClr val="A50021"/>
              </a:solidFill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11120747" y="1483664"/>
            <a:ext cx="713657" cy="46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A50021"/>
                </a:solidFill>
              </a:rPr>
              <a:t>next</a:t>
            </a:r>
          </a:p>
        </p:txBody>
      </p:sp>
      <p:sp>
        <p:nvSpPr>
          <p:cNvPr id="3" name="矩形 2"/>
          <p:cNvSpPr/>
          <p:nvPr/>
        </p:nvSpPr>
        <p:spPr>
          <a:xfrm>
            <a:off x="8758887" y="6126519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</a:rPr>
              <a:t>是</a:t>
            </a:r>
            <a:r>
              <a:rPr lang="en-US" altLang="zh-CN" dirty="0" err="1" smtClean="0">
                <a:solidFill>
                  <a:srgbClr val="FF0000"/>
                </a:solidFill>
              </a:rPr>
              <a:t>LinkQueue</a:t>
            </a:r>
            <a:r>
              <a:rPr lang="zh-CN" altLang="en-US" dirty="0" smtClean="0">
                <a:solidFill>
                  <a:srgbClr val="FF0000"/>
                </a:solidFill>
              </a:rPr>
              <a:t> 类型的一个变量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9937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 autoUpdateAnimBg="0"/>
      <p:bldP spid="89093" grpId="0"/>
      <p:bldP spid="8" grpId="0" animBg="1"/>
      <p:bldP spid="9" grpId="0" animBg="1"/>
      <p:bldP spid="10" grpId="0" animBg="1"/>
      <p:bldP spid="11" grpId="0" animBg="1" autoUpdateAnimBg="0"/>
      <p:bldP spid="12" grpId="0" animBg="1" autoUpdateAnimBg="0"/>
      <p:bldP spid="13" grpId="0" animBg="1" autoUpdateAnimBg="0"/>
      <p:bldP spid="14" grpId="0" animBg="1"/>
      <p:bldP spid="15" grpId="0" animBg="1"/>
      <p:bldP spid="16" grpId="0" animBg="1"/>
      <p:bldP spid="17" grpId="0" animBg="1"/>
      <p:bldP spid="18" grpId="0" autoUpdateAnimBg="0"/>
      <p:bldP spid="20" grpId="0" animBg="1"/>
      <p:bldP spid="21" grpId="0" autoUpdateAnimBg="0"/>
      <p:bldP spid="2" grpId="0"/>
      <p:bldP spid="23" grpId="0" autoUpdateAnimBg="0"/>
      <p:bldP spid="24" grpId="0" autoUpdateAnimBg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415928"/>
            <a:ext cx="7772400" cy="634999"/>
          </a:xfrm>
        </p:spPr>
        <p:txBody>
          <a:bodyPr/>
          <a:lstStyle/>
          <a:p>
            <a:pPr eaLnBrk="1" hangingPunct="1"/>
            <a:r>
              <a:rPr lang="zh-CN" altLang="en-US" b="1" dirty="0"/>
              <a:t>链队列</a:t>
            </a:r>
            <a:r>
              <a:rPr lang="zh-CN" altLang="en-US" dirty="0"/>
              <a:t>示意图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2453217" y="2202393"/>
            <a:ext cx="2438400" cy="955675"/>
            <a:chOff x="1008" y="1462"/>
            <a:chExt cx="1536" cy="602"/>
          </a:xfrm>
        </p:grpSpPr>
        <p:grpSp>
          <p:nvGrpSpPr>
            <p:cNvPr id="78899" name="Group 4"/>
            <p:cNvGrpSpPr>
              <a:grpSpLocks/>
            </p:cNvGrpSpPr>
            <p:nvPr/>
          </p:nvGrpSpPr>
          <p:grpSpPr bwMode="auto">
            <a:xfrm>
              <a:off x="1008" y="1462"/>
              <a:ext cx="532" cy="602"/>
              <a:chOff x="1008" y="1462"/>
              <a:chExt cx="532" cy="602"/>
            </a:xfrm>
          </p:grpSpPr>
          <p:sp>
            <p:nvSpPr>
              <p:cNvPr id="78905" name="Rectangle 5"/>
              <p:cNvSpPr>
                <a:spLocks noChangeArrowheads="1"/>
              </p:cNvSpPr>
              <p:nvPr/>
            </p:nvSpPr>
            <p:spPr bwMode="auto">
              <a:xfrm>
                <a:off x="1018" y="1462"/>
                <a:ext cx="514" cy="6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906" name="Text Box 6"/>
              <p:cNvSpPr txBox="1">
                <a:spLocks noChangeArrowheads="1"/>
              </p:cNvSpPr>
              <p:nvPr/>
            </p:nvSpPr>
            <p:spPr bwMode="auto">
              <a:xfrm>
                <a:off x="1008" y="1488"/>
                <a:ext cx="5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/>
                  <a:t>front</a:t>
                </a:r>
              </a:p>
            </p:txBody>
          </p:sp>
          <p:sp>
            <p:nvSpPr>
              <p:cNvPr id="78907" name="Text Box 7"/>
              <p:cNvSpPr txBox="1">
                <a:spLocks noChangeArrowheads="1"/>
              </p:cNvSpPr>
              <p:nvPr/>
            </p:nvSpPr>
            <p:spPr bwMode="auto">
              <a:xfrm>
                <a:off x="1056" y="1728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/>
                  <a:t>rear</a:t>
                </a:r>
              </a:p>
            </p:txBody>
          </p:sp>
          <p:sp>
            <p:nvSpPr>
              <p:cNvPr id="78908" name="Line 8"/>
              <p:cNvSpPr>
                <a:spLocks noChangeShapeType="1"/>
              </p:cNvSpPr>
              <p:nvPr/>
            </p:nvSpPr>
            <p:spPr bwMode="auto">
              <a:xfrm>
                <a:off x="1008" y="177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8900" name="Group 9"/>
            <p:cNvGrpSpPr>
              <a:grpSpLocks/>
            </p:cNvGrpSpPr>
            <p:nvPr/>
          </p:nvGrpSpPr>
          <p:grpSpPr bwMode="auto">
            <a:xfrm>
              <a:off x="1920" y="1536"/>
              <a:ext cx="624" cy="288"/>
              <a:chOff x="1920" y="1536"/>
              <a:chExt cx="624" cy="288"/>
            </a:xfrm>
          </p:grpSpPr>
          <p:sp>
            <p:nvSpPr>
              <p:cNvPr id="78903" name="Rectangle 10"/>
              <p:cNvSpPr>
                <a:spLocks noChangeArrowheads="1"/>
              </p:cNvSpPr>
              <p:nvPr/>
            </p:nvSpPr>
            <p:spPr bwMode="auto">
              <a:xfrm>
                <a:off x="1920" y="1536"/>
                <a:ext cx="624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904" name="Rectangle 11"/>
              <p:cNvSpPr>
                <a:spLocks noChangeArrowheads="1"/>
              </p:cNvSpPr>
              <p:nvPr/>
            </p:nvSpPr>
            <p:spPr bwMode="auto">
              <a:xfrm>
                <a:off x="1920" y="1536"/>
                <a:ext cx="336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8901" name="Line 12"/>
            <p:cNvSpPr>
              <a:spLocks noChangeShapeType="1"/>
            </p:cNvSpPr>
            <p:nvPr/>
          </p:nvSpPr>
          <p:spPr bwMode="auto">
            <a:xfrm>
              <a:off x="1488" y="16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902" name="Line 13"/>
            <p:cNvSpPr>
              <a:spLocks noChangeShapeType="1"/>
            </p:cNvSpPr>
            <p:nvPr/>
          </p:nvSpPr>
          <p:spPr bwMode="auto">
            <a:xfrm flipV="1">
              <a:off x="1488" y="1776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8869" name="Text Box 72"/>
          <p:cNvSpPr txBox="1">
            <a:spLocks noChangeArrowheads="1"/>
          </p:cNvSpPr>
          <p:nvPr/>
        </p:nvSpPr>
        <p:spPr bwMode="auto">
          <a:xfrm>
            <a:off x="3157510" y="3693554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SimSun" charset="-122"/>
                <a:ea typeface="SimSun" charset="-122"/>
                <a:cs typeface="SimSun" charset="-122"/>
              </a:rPr>
              <a:t>空队列</a:t>
            </a:r>
            <a:endParaRPr lang="zh-CN" altLang="en-US" b="1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55604" y="2406693"/>
            <a:ext cx="41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^</a:t>
            </a:r>
            <a:endParaRPr kumimoji="1"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2281060" y="4629150"/>
            <a:ext cx="853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 == </a:t>
            </a:r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;</a:t>
            </a:r>
          </a:p>
          <a:p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-&gt;next=NULL;(</a:t>
            </a:r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-&gt;next=NULL)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7890433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479468" y="1773341"/>
            <a:ext cx="8778875" cy="37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sz="2800" b="1" dirty="0">
                <a:ea typeface="楷体_GB2312" charset="0"/>
              </a:rPr>
              <a:t>Status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dirty="0" err="1">
                <a:ea typeface="楷体_GB2312" charset="0"/>
              </a:rPr>
              <a:t>InitQueue</a:t>
            </a:r>
            <a:r>
              <a:rPr lang="en-US" altLang="zh-CN" sz="2800" dirty="0">
                <a:ea typeface="楷体_GB2312" charset="0"/>
              </a:rPr>
              <a:t> (</a:t>
            </a:r>
            <a:r>
              <a:rPr lang="en-US" altLang="zh-CN" sz="2800" dirty="0" err="1">
                <a:ea typeface="楷体_GB2312" charset="0"/>
              </a:rPr>
              <a:t>LinkQueue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&amp;</a:t>
            </a:r>
            <a:r>
              <a:rPr lang="en-US" altLang="zh-CN" sz="2800" dirty="0">
                <a:ea typeface="楷体_GB2312" charset="0"/>
              </a:rPr>
              <a:t>Q) </a:t>
            </a:r>
            <a:r>
              <a:rPr lang="en-US" altLang="zh-CN" sz="2800" b="1" dirty="0">
                <a:ea typeface="楷体_GB2312" charset="0"/>
              </a:rPr>
              <a:t>{</a:t>
            </a:r>
            <a:endParaRPr lang="en-US" altLang="zh-CN" sz="2800" dirty="0">
              <a:ea typeface="楷体_GB2312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// </a:t>
            </a:r>
            <a:r>
              <a:rPr lang="zh-CN" altLang="en-US" sz="2800" dirty="0">
                <a:ea typeface="楷体_GB2312" charset="0"/>
              </a:rPr>
              <a:t>构造一个空队列</a:t>
            </a:r>
            <a:r>
              <a:rPr lang="en-US" altLang="zh-CN" sz="2800" dirty="0">
                <a:ea typeface="楷体_GB2312" charset="0"/>
              </a:rPr>
              <a:t>Q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 = 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 = (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QueuePtr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)</a:t>
            </a:r>
            <a:r>
              <a:rPr lang="en-US" altLang="zh-CN" sz="2800" b="1" dirty="0" err="1">
                <a:solidFill>
                  <a:srgbClr val="C00000"/>
                </a:solidFill>
                <a:ea typeface="楷体_GB2312" charset="0"/>
              </a:rPr>
              <a:t>malloc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(</a:t>
            </a:r>
            <a:r>
              <a:rPr lang="en-US" altLang="zh-CN" sz="2800" b="1" dirty="0" err="1">
                <a:solidFill>
                  <a:srgbClr val="C00000"/>
                </a:solidFill>
                <a:ea typeface="楷体_GB2312" charset="0"/>
              </a:rPr>
              <a:t>sizeof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(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QNode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</a:t>
            </a:r>
            <a:r>
              <a:rPr lang="en-US" altLang="zh-CN" sz="2800" b="1" dirty="0">
                <a:ea typeface="楷体_GB2312" charset="0"/>
              </a:rPr>
              <a:t>if</a:t>
            </a:r>
            <a:r>
              <a:rPr lang="en-US" altLang="zh-CN" sz="2800" dirty="0">
                <a:ea typeface="楷体_GB2312" charset="0"/>
              </a:rPr>
              <a:t> (</a:t>
            </a:r>
            <a:r>
              <a:rPr lang="en-US" altLang="zh-CN" sz="2800" b="1" dirty="0">
                <a:ea typeface="楷体_GB2312" charset="0"/>
              </a:rPr>
              <a:t>!</a:t>
            </a:r>
            <a:r>
              <a:rPr lang="en-US" altLang="zh-CN" sz="2800" dirty="0" err="1">
                <a:ea typeface="楷体_GB2312" charset="0"/>
              </a:rPr>
              <a:t>Q.front</a:t>
            </a:r>
            <a:r>
              <a:rPr lang="en-US" altLang="zh-CN" sz="2800" dirty="0">
                <a:ea typeface="楷体_GB2312" charset="0"/>
              </a:rPr>
              <a:t>) </a:t>
            </a:r>
            <a:r>
              <a:rPr lang="en-US" altLang="zh-CN" sz="2800" b="1" dirty="0">
                <a:ea typeface="楷体_GB2312" charset="0"/>
              </a:rPr>
              <a:t>exit </a:t>
            </a:r>
            <a:r>
              <a:rPr lang="en-US" altLang="zh-CN" sz="2800" dirty="0">
                <a:ea typeface="楷体_GB2312" charset="0"/>
              </a:rPr>
              <a:t>(OVERFLOW);   //</a:t>
            </a:r>
            <a:r>
              <a:rPr lang="zh-CN" altLang="en-US" sz="2800" dirty="0">
                <a:ea typeface="楷体_GB2312" charset="0"/>
              </a:rPr>
              <a:t>存储分配失败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ea typeface="楷体_GB2312" charset="0"/>
              </a:rPr>
              <a:t>   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-&gt;next = </a:t>
            </a:r>
            <a:r>
              <a:rPr lang="en-US" altLang="zh-CN" sz="2800" b="1" dirty="0">
                <a:solidFill>
                  <a:srgbClr val="C00000"/>
                </a:solidFill>
                <a:ea typeface="楷体_GB2312" charset="0"/>
              </a:rPr>
              <a:t>NULL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</a:t>
            </a:r>
            <a:r>
              <a:rPr lang="en-US" altLang="zh-CN" sz="2800" b="1" dirty="0">
                <a:ea typeface="楷体_GB2312" charset="0"/>
              </a:rPr>
              <a:t>return</a:t>
            </a:r>
            <a:r>
              <a:rPr lang="en-US" altLang="zh-CN" sz="2800" dirty="0">
                <a:ea typeface="楷体_GB2312" charset="0"/>
              </a:rPr>
              <a:t> OK;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ea typeface="楷体_GB2312" charset="0"/>
              </a:rPr>
              <a:t>}</a:t>
            </a:r>
            <a:endParaRPr lang="en-US" altLang="zh-CN" sz="3200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初始化操作</a:t>
            </a:r>
          </a:p>
        </p:txBody>
      </p:sp>
    </p:spTree>
    <p:extLst>
      <p:ext uri="{BB962C8B-B14F-4D97-AF65-F5344CB8AC3E}">
        <p14:creationId xmlns:p14="http://schemas.microsoft.com/office/powerpoint/2010/main" val="74815584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315277" y="344556"/>
            <a:ext cx="5618921" cy="7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3.1</a:t>
            </a:r>
            <a:r>
              <a:rPr lang="zh-CN" altLang="en-US" kern="0" dirty="0"/>
              <a:t>栈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59635" y="1495242"/>
            <a:ext cx="10027174" cy="111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4400" b="0" kern="0" dirty="0" smtClean="0">
                <a:latin typeface="SimSun" charset="-122"/>
                <a:ea typeface="SimSun" charset="-122"/>
                <a:cs typeface="SimSun" charset="-122"/>
              </a:rPr>
              <a:t>最先进栈的元素，是不是只能最后出栈？</a:t>
            </a:r>
            <a:endParaRPr lang="en-US" altLang="zh-CN" sz="4800" kern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922290" y="3015577"/>
            <a:ext cx="3354000" cy="111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答：不一定</a:t>
            </a:r>
            <a:endParaRPr lang="en-US" altLang="zh-CN" sz="48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7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415928"/>
            <a:ext cx="7772400" cy="634999"/>
          </a:xfrm>
        </p:spPr>
        <p:txBody>
          <a:bodyPr/>
          <a:lstStyle/>
          <a:p>
            <a:pPr eaLnBrk="1" hangingPunct="1"/>
            <a:r>
              <a:rPr lang="zh-CN" altLang="en-US" dirty="0"/>
              <a:t>入队</a:t>
            </a:r>
          </a:p>
        </p:txBody>
      </p:sp>
      <p:grpSp>
        <p:nvGrpSpPr>
          <p:cNvPr id="5" name="Group 76"/>
          <p:cNvGrpSpPr>
            <a:grpSpLocks/>
          </p:cNvGrpSpPr>
          <p:nvPr/>
        </p:nvGrpSpPr>
        <p:grpSpPr bwMode="auto">
          <a:xfrm>
            <a:off x="6858000" y="2134657"/>
            <a:ext cx="946150" cy="477838"/>
            <a:chOff x="3628" y="2037"/>
            <a:chExt cx="596" cy="301"/>
          </a:xfrm>
        </p:grpSpPr>
        <p:sp>
          <p:nvSpPr>
            <p:cNvPr id="78895" name="Rectangle 41"/>
            <p:cNvSpPr>
              <a:spLocks noChangeArrowheads="1"/>
            </p:cNvSpPr>
            <p:nvPr/>
          </p:nvSpPr>
          <p:spPr bwMode="auto">
            <a:xfrm>
              <a:off x="3648" y="2037"/>
              <a:ext cx="57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896" name="Line 42"/>
            <p:cNvSpPr>
              <a:spLocks noChangeShapeType="1"/>
            </p:cNvSpPr>
            <p:nvPr/>
          </p:nvSpPr>
          <p:spPr bwMode="auto">
            <a:xfrm>
              <a:off x="3936" y="2037"/>
              <a:ext cx="1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97" name="Text Box 43"/>
            <p:cNvSpPr txBox="1">
              <a:spLocks noChangeArrowheads="1"/>
            </p:cNvSpPr>
            <p:nvPr/>
          </p:nvSpPr>
          <p:spPr bwMode="auto">
            <a:xfrm>
              <a:off x="3628" y="205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/>
                <a:t>B</a:t>
              </a:r>
            </a:p>
          </p:txBody>
        </p:sp>
      </p:grpSp>
      <p:cxnSp>
        <p:nvCxnSpPr>
          <p:cNvPr id="179245" name="AutoShape 45"/>
          <p:cNvCxnSpPr>
            <a:cxnSpLocks noChangeShapeType="1"/>
            <a:stCxn id="78891" idx="2"/>
            <a:endCxn id="78897" idx="2"/>
          </p:cNvCxnSpPr>
          <p:nvPr/>
        </p:nvCxnSpPr>
        <p:spPr bwMode="auto">
          <a:xfrm rot="5400000" flipH="1" flipV="1">
            <a:off x="4756151" y="718608"/>
            <a:ext cx="401637" cy="4189412"/>
          </a:xfrm>
          <a:prstGeom prst="bentConnector3">
            <a:avLst>
              <a:gd name="adj1" fmla="val -56917"/>
            </a:avLst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54" name="Group 79"/>
          <p:cNvGrpSpPr>
            <a:grpSpLocks/>
          </p:cNvGrpSpPr>
          <p:nvPr/>
        </p:nvGrpSpPr>
        <p:grpSpPr bwMode="auto">
          <a:xfrm>
            <a:off x="2438400" y="2058458"/>
            <a:ext cx="3886200" cy="955675"/>
            <a:chOff x="844" y="1989"/>
            <a:chExt cx="2448" cy="602"/>
          </a:xfrm>
        </p:grpSpPr>
        <p:grpSp>
          <p:nvGrpSpPr>
            <p:cNvPr id="78882" name="Group 33"/>
            <p:cNvGrpSpPr>
              <a:grpSpLocks/>
            </p:cNvGrpSpPr>
            <p:nvPr/>
          </p:nvGrpSpPr>
          <p:grpSpPr bwMode="auto">
            <a:xfrm>
              <a:off x="844" y="1989"/>
              <a:ext cx="532" cy="602"/>
              <a:chOff x="1008" y="1462"/>
              <a:chExt cx="532" cy="602"/>
            </a:xfrm>
          </p:grpSpPr>
          <p:sp>
            <p:nvSpPr>
              <p:cNvPr id="78891" name="Rectangle 34"/>
              <p:cNvSpPr>
                <a:spLocks noChangeArrowheads="1"/>
              </p:cNvSpPr>
              <p:nvPr/>
            </p:nvSpPr>
            <p:spPr bwMode="auto">
              <a:xfrm>
                <a:off x="1018" y="1462"/>
                <a:ext cx="514" cy="6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92" name="Text Box 35"/>
              <p:cNvSpPr txBox="1">
                <a:spLocks noChangeArrowheads="1"/>
              </p:cNvSpPr>
              <p:nvPr/>
            </p:nvSpPr>
            <p:spPr bwMode="auto">
              <a:xfrm>
                <a:off x="1008" y="1488"/>
                <a:ext cx="5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 dirty="0"/>
                  <a:t>front</a:t>
                </a:r>
              </a:p>
            </p:txBody>
          </p:sp>
          <p:sp>
            <p:nvSpPr>
              <p:cNvPr id="78893" name="Text Box 36"/>
              <p:cNvSpPr txBox="1">
                <a:spLocks noChangeArrowheads="1"/>
              </p:cNvSpPr>
              <p:nvPr/>
            </p:nvSpPr>
            <p:spPr bwMode="auto">
              <a:xfrm>
                <a:off x="1056" y="1728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/>
                  <a:t>rear</a:t>
                </a:r>
              </a:p>
            </p:txBody>
          </p:sp>
          <p:sp>
            <p:nvSpPr>
              <p:cNvPr id="78894" name="Line 37"/>
              <p:cNvSpPr>
                <a:spLocks noChangeShapeType="1"/>
              </p:cNvSpPr>
              <p:nvPr/>
            </p:nvSpPr>
            <p:spPr bwMode="auto">
              <a:xfrm>
                <a:off x="1008" y="177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8883" name="Group 38"/>
            <p:cNvGrpSpPr>
              <a:grpSpLocks/>
            </p:cNvGrpSpPr>
            <p:nvPr/>
          </p:nvGrpSpPr>
          <p:grpSpPr bwMode="auto">
            <a:xfrm>
              <a:off x="1756" y="2037"/>
              <a:ext cx="624" cy="288"/>
              <a:chOff x="1920" y="1536"/>
              <a:chExt cx="624" cy="288"/>
            </a:xfrm>
          </p:grpSpPr>
          <p:sp>
            <p:nvSpPr>
              <p:cNvPr id="78889" name="Rectangle 39"/>
              <p:cNvSpPr>
                <a:spLocks noChangeArrowheads="1"/>
              </p:cNvSpPr>
              <p:nvPr/>
            </p:nvSpPr>
            <p:spPr bwMode="auto">
              <a:xfrm>
                <a:off x="1920" y="1536"/>
                <a:ext cx="624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90" name="Rectangle 40"/>
              <p:cNvSpPr>
                <a:spLocks noChangeArrowheads="1"/>
              </p:cNvSpPr>
              <p:nvPr/>
            </p:nvSpPr>
            <p:spPr bwMode="auto">
              <a:xfrm>
                <a:off x="1920" y="1536"/>
                <a:ext cx="336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8884" name="Line 46"/>
            <p:cNvSpPr>
              <a:spLocks noChangeShapeType="1"/>
            </p:cNvSpPr>
            <p:nvPr/>
          </p:nvSpPr>
          <p:spPr bwMode="auto">
            <a:xfrm>
              <a:off x="1372" y="2133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85" name="Line 47"/>
            <p:cNvSpPr>
              <a:spLocks noChangeShapeType="1"/>
            </p:cNvSpPr>
            <p:nvPr/>
          </p:nvSpPr>
          <p:spPr bwMode="auto">
            <a:xfrm>
              <a:off x="2284" y="2133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86" name="Rectangle 48"/>
            <p:cNvSpPr>
              <a:spLocks noChangeArrowheads="1"/>
            </p:cNvSpPr>
            <p:nvPr/>
          </p:nvSpPr>
          <p:spPr bwMode="auto">
            <a:xfrm>
              <a:off x="2716" y="2037"/>
              <a:ext cx="57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887" name="Line 49"/>
            <p:cNvSpPr>
              <a:spLocks noChangeShapeType="1"/>
            </p:cNvSpPr>
            <p:nvPr/>
          </p:nvSpPr>
          <p:spPr bwMode="auto">
            <a:xfrm>
              <a:off x="3004" y="2037"/>
              <a:ext cx="1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88" name="Text Box 50"/>
            <p:cNvSpPr txBox="1">
              <a:spLocks noChangeArrowheads="1"/>
            </p:cNvSpPr>
            <p:nvPr/>
          </p:nvSpPr>
          <p:spPr bwMode="auto">
            <a:xfrm>
              <a:off x="2716" y="205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/>
                <a:t>A</a:t>
              </a:r>
            </a:p>
          </p:txBody>
        </p:sp>
      </p:grpSp>
      <p:sp>
        <p:nvSpPr>
          <p:cNvPr id="179251" name="Line 51"/>
          <p:cNvSpPr>
            <a:spLocks noChangeShapeType="1"/>
          </p:cNvSpPr>
          <p:nvPr/>
        </p:nvSpPr>
        <p:spPr bwMode="auto">
          <a:xfrm>
            <a:off x="6172200" y="2287057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79278" name="AutoShape 78"/>
          <p:cNvCxnSpPr>
            <a:cxnSpLocks noChangeShapeType="1"/>
            <a:endCxn id="78886" idx="2"/>
          </p:cNvCxnSpPr>
          <p:nvPr/>
        </p:nvCxnSpPr>
        <p:spPr bwMode="auto">
          <a:xfrm flipV="1">
            <a:off x="2862264" y="2591857"/>
            <a:ext cx="3005137" cy="42703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7434263" y="2237355"/>
            <a:ext cx="41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^</a:t>
            </a:r>
            <a:endParaRPr kumimoji="1" lang="zh-CN" altLang="en-US" sz="3200" dirty="0"/>
          </a:p>
        </p:txBody>
      </p:sp>
      <p:sp>
        <p:nvSpPr>
          <p:cNvPr id="63" name="文本框 62"/>
          <p:cNvSpPr txBox="1"/>
          <p:nvPr/>
        </p:nvSpPr>
        <p:spPr>
          <a:xfrm>
            <a:off x="5927199" y="2101893"/>
            <a:ext cx="41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^</a:t>
            </a:r>
            <a:endParaRPr kumimoji="1" lang="zh-CN" altLang="en-US" sz="3200" dirty="0"/>
          </a:p>
        </p:txBody>
      </p:sp>
      <p:sp>
        <p:nvSpPr>
          <p:cNvPr id="65" name="Text Box 74"/>
          <p:cNvSpPr txBox="1">
            <a:spLocks noChangeArrowheads="1"/>
          </p:cNvSpPr>
          <p:nvPr/>
        </p:nvSpPr>
        <p:spPr bwMode="auto">
          <a:xfrm>
            <a:off x="3663539" y="3403189"/>
            <a:ext cx="25868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SimSun" charset="-122"/>
                <a:ea typeface="SimSun" charset="-122"/>
                <a:cs typeface="SimSun" charset="-122"/>
              </a:rPr>
              <a:t>元素“</a:t>
            </a:r>
            <a:r>
              <a:rPr lang="en-US" altLang="zh-CN" sz="2000" b="1" dirty="0">
                <a:latin typeface="SimSun" charset="-122"/>
                <a:ea typeface="SimSun" charset="-122"/>
                <a:cs typeface="SimSun" charset="-122"/>
              </a:rPr>
              <a:t>B”</a:t>
            </a:r>
            <a:r>
              <a:rPr lang="zh-CN" altLang="en-US" sz="2000" b="1" dirty="0">
                <a:latin typeface="SimSun" charset="-122"/>
                <a:ea typeface="SimSun" charset="-122"/>
                <a:cs typeface="SimSun" charset="-122"/>
              </a:rPr>
              <a:t>入队列</a:t>
            </a:r>
          </a:p>
        </p:txBody>
      </p:sp>
      <p:sp>
        <p:nvSpPr>
          <p:cNvPr id="66" name="矩形 65"/>
          <p:cNvSpPr/>
          <p:nvPr/>
        </p:nvSpPr>
        <p:spPr>
          <a:xfrm>
            <a:off x="1342936" y="4150184"/>
            <a:ext cx="853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-&gt;next=B;</a:t>
            </a:r>
          </a:p>
          <a:p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=B;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5134515" y="4069814"/>
            <a:ext cx="6781800" cy="195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基本思想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  <a:p>
            <a:pPr eaLnBrk="1" hangingPunct="1"/>
            <a:r>
              <a:rPr lang="en-US" altLang="zh-CN" sz="2800" dirty="0" smtClean="0"/>
              <a:t>1.</a:t>
            </a:r>
            <a:r>
              <a:rPr lang="zh-CN" altLang="en-US" sz="2800" dirty="0" smtClean="0"/>
              <a:t>新元素</a:t>
            </a:r>
            <a:r>
              <a:rPr lang="zh-CN" altLang="en-US" sz="2800" dirty="0" smtClean="0">
                <a:solidFill>
                  <a:srgbClr val="C00000"/>
                </a:solidFill>
              </a:rPr>
              <a:t>指针域赋空</a:t>
            </a:r>
            <a:r>
              <a:rPr lang="en-US" altLang="zh-CN" sz="2800" dirty="0" smtClean="0"/>
              <a:t> </a:t>
            </a:r>
          </a:p>
          <a:p>
            <a:pPr eaLnBrk="1" hangingPunct="1"/>
            <a:r>
              <a:rPr lang="en-US" altLang="zh-CN" sz="2800" dirty="0" smtClean="0"/>
              <a:t>2.</a:t>
            </a:r>
            <a:r>
              <a:rPr lang="zh-CN" altLang="en-US" sz="2800" dirty="0" smtClean="0"/>
              <a:t>将当前</a:t>
            </a:r>
            <a:r>
              <a:rPr lang="en-US" altLang="zh-CN" sz="2800" dirty="0" smtClean="0">
                <a:solidFill>
                  <a:srgbClr val="C00000"/>
                </a:solidFill>
              </a:rPr>
              <a:t>rear</a:t>
            </a:r>
            <a:r>
              <a:rPr lang="zh-CN" altLang="en-US" sz="2800" dirty="0" smtClean="0"/>
              <a:t>指向结点的</a:t>
            </a:r>
            <a:r>
              <a:rPr lang="en-US" altLang="zh-CN" sz="2800" dirty="0" smtClean="0">
                <a:solidFill>
                  <a:srgbClr val="C00000"/>
                </a:solidFill>
              </a:rPr>
              <a:t>next</a:t>
            </a:r>
            <a:r>
              <a:rPr lang="zh-CN" altLang="en-US" sz="2800" dirty="0" smtClean="0"/>
              <a:t>指向入队元素</a:t>
            </a:r>
            <a:endParaRPr lang="en-US" altLang="zh-CN" sz="2800" dirty="0" smtClean="0"/>
          </a:p>
          <a:p>
            <a:pPr eaLnBrk="1" hangingPunct="1"/>
            <a:r>
              <a:rPr lang="en-US" altLang="zh-CN" sz="2800" dirty="0" smtClean="0"/>
              <a:t>3.</a:t>
            </a:r>
            <a:r>
              <a:rPr lang="zh-CN" altLang="en-US" sz="2800" dirty="0" smtClean="0"/>
              <a:t>修改</a:t>
            </a:r>
            <a:r>
              <a:rPr lang="en-US" altLang="zh-CN" sz="2800" dirty="0" smtClean="0">
                <a:solidFill>
                  <a:srgbClr val="FF0000"/>
                </a:solidFill>
              </a:rPr>
              <a:t>rear</a:t>
            </a:r>
            <a:r>
              <a:rPr lang="zh-CN" altLang="en-US" sz="2800" dirty="0" smtClean="0">
                <a:solidFill>
                  <a:srgbClr val="FF0000"/>
                </a:solidFill>
              </a:rPr>
              <a:t>指向位置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42827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7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51" grpId="0" animBg="1"/>
      <p:bldP spid="2" grpId="0"/>
      <p:bldP spid="63" grpId="0"/>
      <p:bldP spid="63" grpId="1"/>
      <p:bldP spid="65" grpId="0" autoUpdateAnimBg="0"/>
      <p:bldP spid="28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545771" y="1108353"/>
            <a:ext cx="8915400" cy="54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600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Status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dirty="0" err="1">
                <a:ea typeface="楷体_GB2312" charset="0"/>
              </a:rPr>
              <a:t>EnQueue</a:t>
            </a:r>
            <a:r>
              <a:rPr lang="en-US" altLang="zh-CN" sz="2800" dirty="0">
                <a:ea typeface="楷体_GB2312" charset="0"/>
              </a:rPr>
              <a:t> (</a:t>
            </a:r>
            <a:r>
              <a:rPr lang="en-US" altLang="zh-CN" sz="2800" dirty="0" err="1">
                <a:ea typeface="楷体_GB2312" charset="0"/>
              </a:rPr>
              <a:t>LinkQueue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&amp;</a:t>
            </a:r>
            <a:r>
              <a:rPr lang="en-US" altLang="zh-CN" sz="2800" dirty="0">
                <a:ea typeface="楷体_GB2312" charset="0"/>
              </a:rPr>
              <a:t>Q, </a:t>
            </a:r>
            <a:r>
              <a:rPr lang="en-US" altLang="zh-CN" sz="2800" dirty="0" err="1">
                <a:ea typeface="楷体_GB2312" charset="0"/>
              </a:rPr>
              <a:t>QElemType</a:t>
            </a:r>
            <a:r>
              <a:rPr lang="en-US" altLang="zh-CN" sz="2800" dirty="0">
                <a:ea typeface="楷体_GB2312" charset="0"/>
              </a:rPr>
              <a:t> e) </a:t>
            </a:r>
            <a:r>
              <a:rPr lang="en-US" altLang="zh-CN" sz="2800" b="1" dirty="0">
                <a:ea typeface="楷体_GB2312" charset="0"/>
              </a:rPr>
              <a:t>{</a:t>
            </a:r>
            <a:endParaRPr lang="en-US" altLang="zh-CN" sz="2800" dirty="0">
              <a:ea typeface="楷体_GB2312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 // </a:t>
            </a:r>
            <a:r>
              <a:rPr lang="zh-CN" altLang="en-US" sz="2800" dirty="0">
                <a:ea typeface="楷体_GB2312" charset="0"/>
              </a:rPr>
              <a:t>插入元素</a:t>
            </a:r>
            <a:r>
              <a:rPr lang="en-US" altLang="zh-CN" sz="2800" dirty="0">
                <a:ea typeface="楷体_GB2312" charset="0"/>
              </a:rPr>
              <a:t>e</a:t>
            </a:r>
            <a:r>
              <a:rPr lang="zh-CN" altLang="en-US" sz="2800" dirty="0">
                <a:ea typeface="楷体_GB2312" charset="0"/>
              </a:rPr>
              <a:t>为</a:t>
            </a:r>
            <a:r>
              <a:rPr lang="en-US" altLang="zh-CN" sz="2800" dirty="0">
                <a:ea typeface="楷体_GB2312" charset="0"/>
              </a:rPr>
              <a:t>Q</a:t>
            </a:r>
            <a:r>
              <a:rPr lang="zh-CN" altLang="en-US" sz="2800" dirty="0">
                <a:ea typeface="楷体_GB2312" charset="0"/>
              </a:rPr>
              <a:t>的新的队尾元素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ea typeface="楷体_GB2312" charset="0"/>
              </a:rPr>
              <a:t>    </a:t>
            </a:r>
            <a:r>
              <a:rPr lang="en-US" altLang="zh-CN" sz="2800" dirty="0">
                <a:ea typeface="楷体_GB2312" charset="0"/>
              </a:rPr>
              <a:t>p = (</a:t>
            </a:r>
            <a:r>
              <a:rPr lang="en-US" altLang="zh-CN" sz="2800" dirty="0" err="1">
                <a:ea typeface="楷体_GB2312" charset="0"/>
              </a:rPr>
              <a:t>QueuePtr</a:t>
            </a:r>
            <a:r>
              <a:rPr lang="en-US" altLang="zh-CN" sz="2800" dirty="0">
                <a:ea typeface="楷体_GB2312" charset="0"/>
              </a:rPr>
              <a:t>) </a:t>
            </a:r>
            <a:r>
              <a:rPr lang="en-US" altLang="zh-CN" sz="2800" b="1" dirty="0" err="1">
                <a:ea typeface="楷体_GB2312" charset="0"/>
              </a:rPr>
              <a:t>malloc</a:t>
            </a:r>
            <a:r>
              <a:rPr lang="en-US" altLang="zh-CN" sz="2800" dirty="0">
                <a:ea typeface="楷体_GB2312" charset="0"/>
              </a:rPr>
              <a:t> (</a:t>
            </a:r>
            <a:r>
              <a:rPr lang="en-US" altLang="zh-CN" sz="2800" b="1" dirty="0" err="1">
                <a:ea typeface="楷体_GB2312" charset="0"/>
              </a:rPr>
              <a:t>sizeof</a:t>
            </a:r>
            <a:r>
              <a:rPr lang="en-US" altLang="zh-CN" sz="2800" b="1" dirty="0">
                <a:ea typeface="楷体_GB2312" charset="0"/>
              </a:rPr>
              <a:t> </a:t>
            </a:r>
            <a:r>
              <a:rPr lang="en-US" altLang="zh-CN" sz="2800" dirty="0">
                <a:ea typeface="楷体_GB2312" charset="0"/>
              </a:rPr>
              <a:t>(</a:t>
            </a:r>
            <a:r>
              <a:rPr lang="en-US" altLang="zh-CN" sz="2800" dirty="0" err="1">
                <a:ea typeface="楷体_GB2312" charset="0"/>
              </a:rPr>
              <a:t>QNode</a:t>
            </a:r>
            <a:r>
              <a:rPr lang="en-US" altLang="zh-CN" sz="2800" dirty="0">
                <a:ea typeface="楷体_GB2312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 </a:t>
            </a:r>
            <a:r>
              <a:rPr lang="en-US" altLang="zh-CN" sz="2800" b="1" dirty="0">
                <a:ea typeface="楷体_GB2312" charset="0"/>
              </a:rPr>
              <a:t>if</a:t>
            </a:r>
            <a:r>
              <a:rPr lang="en-US" altLang="zh-CN" sz="2800" dirty="0">
                <a:ea typeface="楷体_GB2312" charset="0"/>
              </a:rPr>
              <a:t> (</a:t>
            </a:r>
            <a:r>
              <a:rPr lang="en-US" altLang="zh-CN" sz="2800" b="1" dirty="0">
                <a:ea typeface="楷体_GB2312" charset="0"/>
              </a:rPr>
              <a:t>!p</a:t>
            </a:r>
            <a:r>
              <a:rPr lang="en-US" altLang="zh-CN" sz="2800" dirty="0">
                <a:ea typeface="楷体_GB2312" charset="0"/>
              </a:rPr>
              <a:t>)  </a:t>
            </a:r>
            <a:r>
              <a:rPr lang="en-US" altLang="zh-CN" sz="2800" b="1" dirty="0">
                <a:ea typeface="楷体_GB2312" charset="0"/>
              </a:rPr>
              <a:t>exit </a:t>
            </a:r>
            <a:r>
              <a:rPr lang="en-US" altLang="zh-CN" sz="2800" dirty="0">
                <a:ea typeface="楷体_GB2312" charset="0"/>
              </a:rPr>
              <a:t>(OVERFLOW);   //</a:t>
            </a:r>
            <a:r>
              <a:rPr lang="zh-CN" altLang="en-US" dirty="0">
                <a:ea typeface="楷体_GB2312" charset="0"/>
              </a:rPr>
              <a:t>存储分配失败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ea typeface="楷体_GB2312" charset="0"/>
              </a:rPr>
              <a:t>    </a:t>
            </a:r>
            <a:r>
              <a:rPr lang="en-US" altLang="zh-CN" sz="2800" dirty="0">
                <a:ea typeface="楷体_GB2312" charset="0"/>
              </a:rPr>
              <a:t>p-&gt;data = e;   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ea typeface="楷体_GB2312" charset="0"/>
              </a:rPr>
              <a:t>    </a:t>
            </a:r>
            <a:r>
              <a:rPr lang="en-US" altLang="zh-CN" sz="2800" dirty="0">
                <a:ea typeface="楷体_GB2312" charset="0"/>
              </a:rPr>
              <a:t>p-&gt;next = NULL;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 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-&gt;next = p;    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00000"/>
                </a:solidFill>
                <a:ea typeface="楷体_GB2312" charset="0"/>
              </a:rPr>
              <a:t>    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 = p;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 </a:t>
            </a:r>
            <a:r>
              <a:rPr lang="en-US" altLang="zh-CN" sz="2800" b="1" dirty="0">
                <a:ea typeface="楷体_GB2312" charset="0"/>
              </a:rPr>
              <a:t>return</a:t>
            </a:r>
            <a:r>
              <a:rPr lang="en-US" altLang="zh-CN" sz="2800" dirty="0">
                <a:ea typeface="楷体_GB2312" charset="0"/>
              </a:rPr>
              <a:t> OK;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ea typeface="楷体_GB2312" charset="0"/>
              </a:rPr>
              <a:t>}</a:t>
            </a:r>
            <a:endParaRPr lang="en-US" altLang="zh-CN" sz="2800" dirty="0">
              <a:ea typeface="楷体_GB2312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入队操作</a:t>
            </a:r>
          </a:p>
        </p:txBody>
      </p:sp>
    </p:spTree>
    <p:extLst>
      <p:ext uri="{BB962C8B-B14F-4D97-AF65-F5344CB8AC3E}">
        <p14:creationId xmlns:p14="http://schemas.microsoft.com/office/powerpoint/2010/main" val="2851775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415928"/>
            <a:ext cx="7772400" cy="634999"/>
          </a:xfrm>
        </p:spPr>
        <p:txBody>
          <a:bodyPr/>
          <a:lstStyle/>
          <a:p>
            <a:pPr eaLnBrk="1" hangingPunct="1"/>
            <a:r>
              <a:rPr lang="zh-CN" altLang="en-US" dirty="0"/>
              <a:t>出队</a:t>
            </a:r>
          </a:p>
        </p:txBody>
      </p:sp>
      <p:grpSp>
        <p:nvGrpSpPr>
          <p:cNvPr id="78856" name="Group 53"/>
          <p:cNvGrpSpPr>
            <a:grpSpLocks/>
          </p:cNvGrpSpPr>
          <p:nvPr/>
        </p:nvGrpSpPr>
        <p:grpSpPr bwMode="auto">
          <a:xfrm>
            <a:off x="2252133" y="1838326"/>
            <a:ext cx="844550" cy="955675"/>
            <a:chOff x="1008" y="1462"/>
            <a:chExt cx="532" cy="602"/>
          </a:xfrm>
        </p:grpSpPr>
        <p:sp>
          <p:nvSpPr>
            <p:cNvPr id="78878" name="Rectangle 54"/>
            <p:cNvSpPr>
              <a:spLocks noChangeArrowheads="1"/>
            </p:cNvSpPr>
            <p:nvPr/>
          </p:nvSpPr>
          <p:spPr bwMode="auto">
            <a:xfrm>
              <a:off x="1018" y="1462"/>
              <a:ext cx="514" cy="6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879" name="Text Box 55"/>
            <p:cNvSpPr txBox="1">
              <a:spLocks noChangeArrowheads="1"/>
            </p:cNvSpPr>
            <p:nvPr/>
          </p:nvSpPr>
          <p:spPr bwMode="auto">
            <a:xfrm>
              <a:off x="1008" y="1488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/>
                <a:t>front</a:t>
              </a:r>
            </a:p>
          </p:txBody>
        </p:sp>
        <p:sp>
          <p:nvSpPr>
            <p:cNvPr id="78880" name="Text Box 56"/>
            <p:cNvSpPr txBox="1">
              <a:spLocks noChangeArrowheads="1"/>
            </p:cNvSpPr>
            <p:nvPr/>
          </p:nvSpPr>
          <p:spPr bwMode="auto">
            <a:xfrm>
              <a:off x="1056" y="1728"/>
              <a:ext cx="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/>
                <a:t>rear</a:t>
              </a:r>
            </a:p>
          </p:txBody>
        </p:sp>
        <p:sp>
          <p:nvSpPr>
            <p:cNvPr id="78881" name="Line 57"/>
            <p:cNvSpPr>
              <a:spLocks noChangeShapeType="1"/>
            </p:cNvSpPr>
            <p:nvPr/>
          </p:nvSpPr>
          <p:spPr bwMode="auto">
            <a:xfrm>
              <a:off x="1008" y="177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8857" name="Group 58"/>
          <p:cNvGrpSpPr>
            <a:grpSpLocks/>
          </p:cNvGrpSpPr>
          <p:nvPr/>
        </p:nvGrpSpPr>
        <p:grpSpPr bwMode="auto">
          <a:xfrm>
            <a:off x="3699933" y="1914525"/>
            <a:ext cx="990600" cy="457200"/>
            <a:chOff x="1920" y="1536"/>
            <a:chExt cx="624" cy="288"/>
          </a:xfrm>
        </p:grpSpPr>
        <p:sp>
          <p:nvSpPr>
            <p:cNvPr id="78876" name="Rectangle 59"/>
            <p:cNvSpPr>
              <a:spLocks noChangeArrowheads="1"/>
            </p:cNvSpPr>
            <p:nvPr/>
          </p:nvSpPr>
          <p:spPr bwMode="auto">
            <a:xfrm>
              <a:off x="1920" y="1536"/>
              <a:ext cx="62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877" name="Rectangle 60"/>
            <p:cNvSpPr>
              <a:spLocks noChangeArrowheads="1"/>
            </p:cNvSpPr>
            <p:nvPr/>
          </p:nvSpPr>
          <p:spPr bwMode="auto">
            <a:xfrm>
              <a:off x="1920" y="1536"/>
              <a:ext cx="336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8858" name="Rectangle 61"/>
          <p:cNvSpPr>
            <a:spLocks noChangeArrowheads="1"/>
          </p:cNvSpPr>
          <p:nvPr/>
        </p:nvSpPr>
        <p:spPr bwMode="auto">
          <a:xfrm>
            <a:off x="6703483" y="1914525"/>
            <a:ext cx="914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8859" name="Line 62"/>
          <p:cNvSpPr>
            <a:spLocks noChangeShapeType="1"/>
          </p:cNvSpPr>
          <p:nvPr/>
        </p:nvSpPr>
        <p:spPr bwMode="auto">
          <a:xfrm>
            <a:off x="7160683" y="1914525"/>
            <a:ext cx="15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0" name="Text Box 63"/>
          <p:cNvSpPr txBox="1">
            <a:spLocks noChangeArrowheads="1"/>
          </p:cNvSpPr>
          <p:nvPr/>
        </p:nvSpPr>
        <p:spPr bwMode="auto">
          <a:xfrm>
            <a:off x="6671733" y="19351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 dirty="0"/>
              <a:t>B</a:t>
            </a:r>
          </a:p>
        </p:txBody>
      </p:sp>
      <p:cxnSp>
        <p:nvCxnSpPr>
          <p:cNvPr id="78862" name="AutoShape 65"/>
          <p:cNvCxnSpPr>
            <a:cxnSpLocks noChangeShapeType="1"/>
            <a:stCxn id="78878" idx="2"/>
            <a:endCxn id="78860" idx="2"/>
          </p:cNvCxnSpPr>
          <p:nvPr/>
        </p:nvCxnSpPr>
        <p:spPr bwMode="auto">
          <a:xfrm rot="5400000" flipH="1" flipV="1">
            <a:off x="4569884" y="498476"/>
            <a:ext cx="401637" cy="4189412"/>
          </a:xfrm>
          <a:prstGeom prst="bentConnector3">
            <a:avLst>
              <a:gd name="adj1" fmla="val -5691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3" name="Line 66"/>
          <p:cNvSpPr>
            <a:spLocks noChangeShapeType="1"/>
          </p:cNvSpPr>
          <p:nvPr/>
        </p:nvSpPr>
        <p:spPr bwMode="auto">
          <a:xfrm>
            <a:off x="3090333" y="20669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4" name="Rectangle 67"/>
          <p:cNvSpPr>
            <a:spLocks noChangeArrowheads="1"/>
          </p:cNvSpPr>
          <p:nvPr/>
        </p:nvSpPr>
        <p:spPr bwMode="auto">
          <a:xfrm>
            <a:off x="5223933" y="1914525"/>
            <a:ext cx="914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8865" name="Line 68"/>
          <p:cNvSpPr>
            <a:spLocks noChangeShapeType="1"/>
          </p:cNvSpPr>
          <p:nvPr/>
        </p:nvSpPr>
        <p:spPr bwMode="auto">
          <a:xfrm>
            <a:off x="5681133" y="1914525"/>
            <a:ext cx="15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6" name="Text Box 69"/>
          <p:cNvSpPr txBox="1">
            <a:spLocks noChangeArrowheads="1"/>
          </p:cNvSpPr>
          <p:nvPr/>
        </p:nvSpPr>
        <p:spPr bwMode="auto">
          <a:xfrm>
            <a:off x="5223934" y="19351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A</a:t>
            </a:r>
          </a:p>
        </p:txBody>
      </p:sp>
      <p:sp>
        <p:nvSpPr>
          <p:cNvPr id="78867" name="Line 70"/>
          <p:cNvSpPr>
            <a:spLocks noChangeShapeType="1"/>
          </p:cNvSpPr>
          <p:nvPr/>
        </p:nvSpPr>
        <p:spPr bwMode="auto">
          <a:xfrm>
            <a:off x="5985933" y="20669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79271" name="AutoShape 71"/>
          <p:cNvCxnSpPr>
            <a:cxnSpLocks noChangeShapeType="1"/>
            <a:stCxn id="78876" idx="3"/>
            <a:endCxn id="78860" idx="0"/>
          </p:cNvCxnSpPr>
          <p:nvPr/>
        </p:nvCxnSpPr>
        <p:spPr bwMode="auto">
          <a:xfrm flipV="1">
            <a:off x="4690534" y="1935163"/>
            <a:ext cx="2174875" cy="207962"/>
          </a:xfrm>
          <a:prstGeom prst="curvedConnector4">
            <a:avLst>
              <a:gd name="adj1" fmla="val 45546"/>
              <a:gd name="adj2" fmla="val 209926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9275" name="Text Box 75"/>
          <p:cNvSpPr txBox="1">
            <a:spLocks noChangeArrowheads="1"/>
          </p:cNvSpPr>
          <p:nvPr/>
        </p:nvSpPr>
        <p:spPr bwMode="auto">
          <a:xfrm>
            <a:off x="3809930" y="3284506"/>
            <a:ext cx="21082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SimSun" charset="-122"/>
                <a:ea typeface="SimSun" charset="-122"/>
                <a:cs typeface="SimSun" charset="-122"/>
              </a:rPr>
              <a:t>元素“</a:t>
            </a:r>
            <a:r>
              <a:rPr lang="en-US" altLang="zh-CN" sz="2000" b="1" dirty="0">
                <a:latin typeface="SimSun" charset="-122"/>
                <a:ea typeface="SimSun" charset="-122"/>
                <a:cs typeface="SimSun" charset="-122"/>
              </a:rPr>
              <a:t>A”</a:t>
            </a:r>
            <a:r>
              <a:rPr lang="zh-CN" altLang="en-US" sz="2000" b="1" dirty="0">
                <a:latin typeface="SimSun" charset="-122"/>
                <a:ea typeface="SimSun" charset="-122"/>
                <a:cs typeface="SimSun" charset="-122"/>
              </a:rPr>
              <a:t>出队列</a:t>
            </a:r>
          </a:p>
        </p:txBody>
      </p:sp>
      <p:sp>
        <p:nvSpPr>
          <p:cNvPr id="179280" name="Line 80"/>
          <p:cNvSpPr>
            <a:spLocks noChangeShapeType="1"/>
          </p:cNvSpPr>
          <p:nvPr/>
        </p:nvSpPr>
        <p:spPr bwMode="auto">
          <a:xfrm>
            <a:off x="4692121" y="2152650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7227887" y="1939351"/>
            <a:ext cx="26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^</a:t>
            </a:r>
            <a:endParaRPr kumimoji="1" lang="zh-CN" altLang="en-US" sz="3200" dirty="0"/>
          </a:p>
        </p:txBody>
      </p:sp>
      <p:sp>
        <p:nvSpPr>
          <p:cNvPr id="48" name="矩形 47"/>
          <p:cNvSpPr/>
          <p:nvPr/>
        </p:nvSpPr>
        <p:spPr>
          <a:xfrm>
            <a:off x="998713" y="3830102"/>
            <a:ext cx="853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p=</a:t>
            </a:r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-&gt;next;</a:t>
            </a:r>
          </a:p>
          <a:p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-&gt;next = p-&gt;next;</a:t>
            </a:r>
          </a:p>
        </p:txBody>
      </p:sp>
      <p:sp>
        <p:nvSpPr>
          <p:cNvPr id="3" name="矩形 2"/>
          <p:cNvSpPr/>
          <p:nvPr/>
        </p:nvSpPr>
        <p:spPr>
          <a:xfrm>
            <a:off x="5185997" y="805657"/>
            <a:ext cx="4427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C00000"/>
                </a:solidFill>
                <a:ea typeface="楷体_GB2312" charset="0"/>
              </a:rPr>
              <a:t>p</a:t>
            </a:r>
            <a:endParaRPr lang="zh-CN" altLang="en-US" sz="4400" dirty="0"/>
          </a:p>
        </p:txBody>
      </p:sp>
      <p:cxnSp>
        <p:nvCxnSpPr>
          <p:cNvPr id="6" name="直线箭头连接符 5"/>
          <p:cNvCxnSpPr/>
          <p:nvPr/>
        </p:nvCxnSpPr>
        <p:spPr bwMode="auto">
          <a:xfrm>
            <a:off x="5424305" y="1456567"/>
            <a:ext cx="0" cy="3394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17154516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7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7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75" grpId="0" autoUpdateAnimBg="0"/>
      <p:bldP spid="179280" grpId="0" animBg="1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898" y="381852"/>
            <a:ext cx="7772400" cy="634999"/>
          </a:xfrm>
        </p:spPr>
        <p:txBody>
          <a:bodyPr/>
          <a:lstStyle/>
          <a:p>
            <a:pPr eaLnBrk="1" hangingPunct="1"/>
            <a:r>
              <a:rPr lang="zh-CN" altLang="en-US" dirty="0"/>
              <a:t>出队</a:t>
            </a:r>
          </a:p>
        </p:txBody>
      </p:sp>
      <p:grpSp>
        <p:nvGrpSpPr>
          <p:cNvPr id="78856" name="Group 53"/>
          <p:cNvGrpSpPr>
            <a:grpSpLocks/>
          </p:cNvGrpSpPr>
          <p:nvPr/>
        </p:nvGrpSpPr>
        <p:grpSpPr bwMode="auto">
          <a:xfrm>
            <a:off x="1343141" y="1830921"/>
            <a:ext cx="1125800" cy="955675"/>
            <a:chOff x="1008" y="1462"/>
            <a:chExt cx="532" cy="602"/>
          </a:xfrm>
        </p:grpSpPr>
        <p:sp>
          <p:nvSpPr>
            <p:cNvPr id="78878" name="Rectangle 54"/>
            <p:cNvSpPr>
              <a:spLocks noChangeArrowheads="1"/>
            </p:cNvSpPr>
            <p:nvPr/>
          </p:nvSpPr>
          <p:spPr bwMode="auto">
            <a:xfrm>
              <a:off x="1018" y="1462"/>
              <a:ext cx="514" cy="6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879" name="Text Box 55"/>
            <p:cNvSpPr txBox="1">
              <a:spLocks noChangeArrowheads="1"/>
            </p:cNvSpPr>
            <p:nvPr/>
          </p:nvSpPr>
          <p:spPr bwMode="auto">
            <a:xfrm>
              <a:off x="1008" y="1488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/>
                <a:t>front</a:t>
              </a:r>
            </a:p>
          </p:txBody>
        </p:sp>
        <p:sp>
          <p:nvSpPr>
            <p:cNvPr id="78880" name="Text Box 56"/>
            <p:cNvSpPr txBox="1">
              <a:spLocks noChangeArrowheads="1"/>
            </p:cNvSpPr>
            <p:nvPr/>
          </p:nvSpPr>
          <p:spPr bwMode="auto">
            <a:xfrm>
              <a:off x="1056" y="1728"/>
              <a:ext cx="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/>
                <a:t>rear</a:t>
              </a:r>
            </a:p>
          </p:txBody>
        </p:sp>
        <p:sp>
          <p:nvSpPr>
            <p:cNvPr id="78881" name="Line 57"/>
            <p:cNvSpPr>
              <a:spLocks noChangeShapeType="1"/>
            </p:cNvSpPr>
            <p:nvPr/>
          </p:nvSpPr>
          <p:spPr bwMode="auto">
            <a:xfrm>
              <a:off x="1008" y="177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8857" name="Group 58"/>
          <p:cNvGrpSpPr>
            <a:grpSpLocks/>
          </p:cNvGrpSpPr>
          <p:nvPr/>
        </p:nvGrpSpPr>
        <p:grpSpPr bwMode="auto">
          <a:xfrm>
            <a:off x="3442873" y="1969028"/>
            <a:ext cx="990600" cy="457200"/>
            <a:chOff x="1920" y="1536"/>
            <a:chExt cx="624" cy="288"/>
          </a:xfrm>
        </p:grpSpPr>
        <p:sp>
          <p:nvSpPr>
            <p:cNvPr id="78876" name="Rectangle 59"/>
            <p:cNvSpPr>
              <a:spLocks noChangeArrowheads="1"/>
            </p:cNvSpPr>
            <p:nvPr/>
          </p:nvSpPr>
          <p:spPr bwMode="auto">
            <a:xfrm>
              <a:off x="1920" y="1536"/>
              <a:ext cx="62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877" name="Rectangle 60"/>
            <p:cNvSpPr>
              <a:spLocks noChangeArrowheads="1"/>
            </p:cNvSpPr>
            <p:nvPr/>
          </p:nvSpPr>
          <p:spPr bwMode="auto">
            <a:xfrm>
              <a:off x="1920" y="1536"/>
              <a:ext cx="336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cxnSp>
        <p:nvCxnSpPr>
          <p:cNvPr id="78862" name="AutoShape 65"/>
          <p:cNvCxnSpPr>
            <a:cxnSpLocks noChangeShapeType="1"/>
          </p:cNvCxnSpPr>
          <p:nvPr/>
        </p:nvCxnSpPr>
        <p:spPr bwMode="auto">
          <a:xfrm rot="5400000" flipH="1" flipV="1">
            <a:off x="3367713" y="534466"/>
            <a:ext cx="401637" cy="4189412"/>
          </a:xfrm>
          <a:prstGeom prst="bentConnector3">
            <a:avLst>
              <a:gd name="adj1" fmla="val -5270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3" name="Line 66"/>
          <p:cNvSpPr>
            <a:spLocks noChangeShapeType="1"/>
          </p:cNvSpPr>
          <p:nvPr/>
        </p:nvSpPr>
        <p:spPr bwMode="auto">
          <a:xfrm>
            <a:off x="2484022" y="2186516"/>
            <a:ext cx="9588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4" name="Rectangle 67"/>
          <p:cNvSpPr>
            <a:spLocks noChangeArrowheads="1"/>
          </p:cNvSpPr>
          <p:nvPr/>
        </p:nvSpPr>
        <p:spPr bwMode="auto">
          <a:xfrm>
            <a:off x="5398673" y="1914525"/>
            <a:ext cx="914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8865" name="Line 68"/>
          <p:cNvSpPr>
            <a:spLocks noChangeShapeType="1"/>
          </p:cNvSpPr>
          <p:nvPr/>
        </p:nvSpPr>
        <p:spPr bwMode="auto">
          <a:xfrm>
            <a:off x="5855873" y="1914525"/>
            <a:ext cx="15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6" name="Text Box 69"/>
          <p:cNvSpPr txBox="1">
            <a:spLocks noChangeArrowheads="1"/>
          </p:cNvSpPr>
          <p:nvPr/>
        </p:nvSpPr>
        <p:spPr bwMode="auto">
          <a:xfrm>
            <a:off x="5398674" y="19351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/>
              <a:t>A</a:t>
            </a:r>
          </a:p>
        </p:txBody>
      </p:sp>
      <p:sp>
        <p:nvSpPr>
          <p:cNvPr id="179275" name="Text Box 75"/>
          <p:cNvSpPr txBox="1">
            <a:spLocks noChangeArrowheads="1"/>
          </p:cNvSpPr>
          <p:nvPr/>
        </p:nvSpPr>
        <p:spPr bwMode="auto">
          <a:xfrm>
            <a:off x="3490776" y="3303584"/>
            <a:ext cx="21082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SimSun" charset="-122"/>
                <a:ea typeface="SimSun" charset="-122"/>
                <a:cs typeface="SimSun" charset="-122"/>
              </a:rPr>
              <a:t>元素“</a:t>
            </a:r>
            <a:r>
              <a:rPr lang="en-US" altLang="zh-CN" sz="2000" b="1" dirty="0">
                <a:latin typeface="SimSun" charset="-122"/>
                <a:ea typeface="SimSun" charset="-122"/>
                <a:cs typeface="SimSun" charset="-122"/>
              </a:rPr>
              <a:t>A”</a:t>
            </a:r>
            <a:r>
              <a:rPr lang="zh-CN" altLang="en-US" sz="2000" b="1" dirty="0">
                <a:latin typeface="SimSun" charset="-122"/>
                <a:ea typeface="SimSun" charset="-122"/>
                <a:cs typeface="SimSun" charset="-122"/>
              </a:rPr>
              <a:t>出队列</a:t>
            </a:r>
          </a:p>
        </p:txBody>
      </p:sp>
      <p:sp>
        <p:nvSpPr>
          <p:cNvPr id="179280" name="Line 80"/>
          <p:cNvSpPr>
            <a:spLocks noChangeShapeType="1"/>
          </p:cNvSpPr>
          <p:nvPr/>
        </p:nvSpPr>
        <p:spPr bwMode="auto">
          <a:xfrm>
            <a:off x="4518141" y="2152650"/>
            <a:ext cx="8403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962139" y="3810232"/>
            <a:ext cx="8539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p=</a:t>
            </a:r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-&gt;next;</a:t>
            </a:r>
          </a:p>
          <a:p>
            <a:r>
              <a:rPr lang="en-US" altLang="zh-CN" sz="36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3600" dirty="0">
                <a:solidFill>
                  <a:srgbClr val="C00000"/>
                </a:solidFill>
                <a:ea typeface="楷体_GB2312" charset="0"/>
              </a:rPr>
              <a:t>-&gt;next = p-&gt;next;</a:t>
            </a:r>
          </a:p>
        </p:txBody>
      </p:sp>
      <p:sp>
        <p:nvSpPr>
          <p:cNvPr id="3" name="矩形 2"/>
          <p:cNvSpPr/>
          <p:nvPr/>
        </p:nvSpPr>
        <p:spPr>
          <a:xfrm>
            <a:off x="5633107" y="1049861"/>
            <a:ext cx="4427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C00000"/>
                </a:solidFill>
                <a:ea typeface="楷体_GB2312" charset="0"/>
              </a:rPr>
              <a:t>p</a:t>
            </a:r>
            <a:endParaRPr lang="zh-CN" altLang="en-US" sz="4400" dirty="0"/>
          </a:p>
        </p:txBody>
      </p:sp>
      <p:cxnSp>
        <p:nvCxnSpPr>
          <p:cNvPr id="6" name="直线箭头连接符 5"/>
          <p:cNvCxnSpPr/>
          <p:nvPr/>
        </p:nvCxnSpPr>
        <p:spPr bwMode="auto">
          <a:xfrm>
            <a:off x="5599045" y="1456567"/>
            <a:ext cx="0" cy="3394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7" name="矩形 6"/>
          <p:cNvSpPr/>
          <p:nvPr/>
        </p:nvSpPr>
        <p:spPr>
          <a:xfrm>
            <a:off x="962139" y="4989923"/>
            <a:ext cx="5072222" cy="626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C00000"/>
                </a:solidFill>
                <a:ea typeface="楷体_GB2312" charset="0"/>
              </a:rPr>
              <a:t>if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 (</a:t>
            </a:r>
            <a:r>
              <a:rPr lang="en-US" altLang="zh-CN" sz="32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ea typeface="楷体_GB2312" charset="0"/>
              </a:rPr>
              <a:t>==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 p)  </a:t>
            </a:r>
            <a:r>
              <a:rPr lang="en-US" altLang="zh-CN" sz="32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 = </a:t>
            </a:r>
            <a:r>
              <a:rPr lang="en-US" altLang="zh-CN" sz="32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;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963295" y="1939351"/>
            <a:ext cx="26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^</a:t>
            </a:r>
            <a:endParaRPr kumimoji="1" lang="zh-CN" altLang="en-US" sz="3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151434" y="1939354"/>
            <a:ext cx="26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^</a:t>
            </a:r>
            <a:endParaRPr kumimoji="1" lang="zh-CN" altLang="en-US" sz="3200" dirty="0"/>
          </a:p>
        </p:txBody>
      </p:sp>
      <p:sp>
        <p:nvSpPr>
          <p:cNvPr id="34" name="Line 66"/>
          <p:cNvSpPr>
            <a:spLocks noChangeShapeType="1"/>
          </p:cNvSpPr>
          <p:nvPr/>
        </p:nvSpPr>
        <p:spPr bwMode="auto">
          <a:xfrm flipV="1">
            <a:off x="2432966" y="2365386"/>
            <a:ext cx="925239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62139" y="5677109"/>
            <a:ext cx="1308371" cy="626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C00000"/>
                </a:solidFill>
                <a:ea typeface="楷体_GB2312" charset="0"/>
              </a:rPr>
              <a:t>free(</a:t>
            </a:r>
            <a:r>
              <a:rPr lang="en-US" altLang="zh-CN" sz="3200" dirty="0">
                <a:solidFill>
                  <a:srgbClr val="C00000"/>
                </a:solidFill>
                <a:ea typeface="楷体_GB2312" charset="0"/>
              </a:rPr>
              <a:t>p);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6260607" y="2829991"/>
            <a:ext cx="67818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基本思想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  <a:p>
            <a:pPr eaLnBrk="1" hangingPunct="1"/>
            <a:r>
              <a:rPr lang="en-US" altLang="zh-CN" sz="2800" dirty="0" smtClean="0"/>
              <a:t>1.</a:t>
            </a:r>
            <a:r>
              <a:rPr lang="zh-CN" altLang="en-US" sz="2800" dirty="0" smtClean="0"/>
              <a:t>判断队是否为空，</a:t>
            </a:r>
            <a:r>
              <a:rPr lang="zh-CN" altLang="en-US" sz="2800" dirty="0" smtClean="0">
                <a:solidFill>
                  <a:srgbClr val="C00000"/>
                </a:solidFill>
              </a:rPr>
              <a:t>空队返回</a:t>
            </a:r>
            <a:r>
              <a:rPr lang="en-US" altLang="zh-CN" sz="2800" dirty="0" smtClean="0">
                <a:solidFill>
                  <a:srgbClr val="C00000"/>
                </a:solidFill>
              </a:rPr>
              <a:t>error</a:t>
            </a:r>
          </a:p>
          <a:p>
            <a:pPr eaLnBrk="1" hangingPunct="1"/>
            <a:r>
              <a:rPr lang="en-US" altLang="zh-CN" sz="2800" dirty="0" smtClean="0"/>
              <a:t>2.</a:t>
            </a:r>
            <a:r>
              <a:rPr lang="zh-CN" altLang="en-US" sz="2800" dirty="0" smtClean="0"/>
              <a:t>修改当前</a:t>
            </a:r>
            <a:r>
              <a:rPr lang="en-US" altLang="zh-CN" sz="2800" dirty="0" smtClean="0">
                <a:solidFill>
                  <a:srgbClr val="C00000"/>
                </a:solidFill>
              </a:rPr>
              <a:t>front</a:t>
            </a:r>
            <a:r>
              <a:rPr lang="zh-CN" altLang="en-US" sz="2800" dirty="0" smtClean="0"/>
              <a:t>指向结点的</a:t>
            </a:r>
            <a:r>
              <a:rPr lang="en-US" altLang="zh-CN" sz="2800" dirty="0" smtClean="0">
                <a:solidFill>
                  <a:srgbClr val="C00000"/>
                </a:solidFill>
              </a:rPr>
              <a:t>next</a:t>
            </a:r>
            <a:r>
              <a:rPr lang="zh-CN" altLang="en-US" sz="2800" dirty="0" smtClean="0">
                <a:solidFill>
                  <a:srgbClr val="C00000"/>
                </a:solidFill>
              </a:rPr>
              <a:t>域</a:t>
            </a:r>
            <a:endParaRPr lang="en-US" altLang="zh-CN" sz="2800" dirty="0" smtClean="0">
              <a:solidFill>
                <a:srgbClr val="C00000"/>
              </a:solidFill>
            </a:endParaRPr>
          </a:p>
          <a:p>
            <a:pPr eaLnBrk="1" hangingPunct="1"/>
            <a:r>
              <a:rPr lang="en-US" altLang="zh-CN" sz="2800" dirty="0" smtClean="0"/>
              <a:t>3.</a:t>
            </a:r>
            <a:r>
              <a:rPr lang="zh-CN" altLang="en-US" sz="2800" dirty="0" smtClean="0"/>
              <a:t>如果当前队列</a:t>
            </a:r>
            <a:r>
              <a:rPr lang="zh-CN" altLang="en-US" sz="2800" dirty="0" smtClean="0">
                <a:solidFill>
                  <a:srgbClr val="C00000"/>
                </a:solidFill>
              </a:rPr>
              <a:t>只有一个元素，</a:t>
            </a:r>
            <a:r>
              <a:rPr lang="zh-CN" altLang="en-US" sz="2800" dirty="0" smtClean="0"/>
              <a:t>则</a:t>
            </a:r>
            <a:endParaRPr lang="en-US" altLang="zh-CN" sz="2800" dirty="0" smtClean="0"/>
          </a:p>
          <a:p>
            <a:pPr eaLnBrk="1" hangingPunct="1"/>
            <a:r>
              <a:rPr lang="zh-CN" altLang="en-US" sz="2800" dirty="0" smtClean="0">
                <a:solidFill>
                  <a:srgbClr val="C00000"/>
                </a:solidFill>
              </a:rPr>
              <a:t>出队后是空队，需要将</a:t>
            </a:r>
            <a:r>
              <a:rPr lang="en-US" altLang="zh-CN" sz="2800" dirty="0" smtClean="0">
                <a:solidFill>
                  <a:srgbClr val="C00000"/>
                </a:solidFill>
              </a:rPr>
              <a:t>rear</a:t>
            </a:r>
            <a:r>
              <a:rPr lang="zh-CN" altLang="en-US" sz="2800" dirty="0" smtClean="0">
                <a:solidFill>
                  <a:srgbClr val="C00000"/>
                </a:solidFill>
              </a:rPr>
              <a:t>指向</a:t>
            </a:r>
            <a:r>
              <a:rPr lang="en-US" altLang="zh-CN" sz="2800" dirty="0" smtClean="0">
                <a:solidFill>
                  <a:srgbClr val="C00000"/>
                </a:solidFill>
              </a:rPr>
              <a:t>front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98812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7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64" grpId="0" animBg="1"/>
      <p:bldP spid="78865" grpId="0" animBg="1"/>
      <p:bldP spid="78866" grpId="0"/>
      <p:bldP spid="179275" grpId="0" autoUpdateAnimBg="0"/>
      <p:bldP spid="179280" grpId="0" animBg="1"/>
      <p:bldP spid="3" grpId="0"/>
      <p:bldP spid="3" grpId="1"/>
      <p:bldP spid="31" grpId="0"/>
      <p:bldP spid="33" grpId="0"/>
      <p:bldP spid="34" grpId="0" animBg="1"/>
      <p:bldP spid="26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1541773" y="1155577"/>
            <a:ext cx="9007475" cy="51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sz="2800" b="1" dirty="0">
                <a:ea typeface="楷体_GB2312" charset="0"/>
              </a:rPr>
              <a:t>Status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dirty="0" err="1">
                <a:ea typeface="楷体_GB2312" charset="0"/>
              </a:rPr>
              <a:t>DeQueue</a:t>
            </a:r>
            <a:r>
              <a:rPr lang="en-US" altLang="zh-CN" sz="2800" dirty="0">
                <a:ea typeface="楷体_GB2312" charset="0"/>
              </a:rPr>
              <a:t> (</a:t>
            </a:r>
            <a:r>
              <a:rPr lang="en-US" altLang="zh-CN" sz="2800" dirty="0" err="1">
                <a:ea typeface="楷体_GB2312" charset="0"/>
              </a:rPr>
              <a:t>LinkQueue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&amp;</a:t>
            </a:r>
            <a:r>
              <a:rPr lang="en-US" altLang="zh-CN" sz="2800" dirty="0">
                <a:ea typeface="楷体_GB2312" charset="0"/>
              </a:rPr>
              <a:t>Q, </a:t>
            </a:r>
            <a:r>
              <a:rPr lang="en-US" altLang="zh-CN" sz="2800" dirty="0" err="1">
                <a:ea typeface="楷体_GB2312" charset="0"/>
              </a:rPr>
              <a:t>QElemType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&amp;</a:t>
            </a:r>
            <a:r>
              <a:rPr lang="en-US" altLang="zh-CN" sz="2800" dirty="0">
                <a:ea typeface="楷体_GB2312" charset="0"/>
              </a:rPr>
              <a:t>e) </a:t>
            </a:r>
            <a:r>
              <a:rPr lang="en-US" altLang="zh-CN" sz="2800" b="1" dirty="0">
                <a:ea typeface="楷体_GB2312" charset="0"/>
              </a:rPr>
              <a:t>{</a:t>
            </a:r>
            <a:endParaRPr lang="en-US" altLang="zh-CN" sz="2800" dirty="0">
              <a:ea typeface="楷体_GB2312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ea typeface="楷体_GB2312" charset="0"/>
              </a:rPr>
              <a:t>  // </a:t>
            </a:r>
            <a:r>
              <a:rPr lang="zh-CN" altLang="en-US" dirty="0">
                <a:ea typeface="楷体_GB2312" charset="0"/>
              </a:rPr>
              <a:t>若队列不空，则删除</a:t>
            </a:r>
            <a:r>
              <a:rPr lang="en-US" altLang="zh-CN" dirty="0">
                <a:ea typeface="楷体_GB2312" charset="0"/>
              </a:rPr>
              <a:t>Q</a:t>
            </a:r>
            <a:r>
              <a:rPr lang="zh-CN" altLang="en-US" dirty="0">
                <a:ea typeface="楷体_GB2312" charset="0"/>
              </a:rPr>
              <a:t>的队头元素，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ea typeface="楷体_GB2312" charset="0"/>
              </a:rPr>
              <a:t>  </a:t>
            </a:r>
            <a:r>
              <a:rPr lang="en-US" altLang="zh-CN" sz="2800" b="1" dirty="0">
                <a:ea typeface="楷体_GB2312" charset="0"/>
              </a:rPr>
              <a:t>if</a:t>
            </a:r>
            <a:r>
              <a:rPr lang="en-US" altLang="zh-CN" sz="2800" dirty="0">
                <a:ea typeface="楷体_GB2312" charset="0"/>
              </a:rPr>
              <a:t> (</a:t>
            </a:r>
            <a:r>
              <a:rPr lang="en-US" altLang="zh-CN" sz="2800" dirty="0" err="1">
                <a:ea typeface="楷体_GB2312" charset="0"/>
              </a:rPr>
              <a:t>Q.front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==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dirty="0" err="1">
                <a:ea typeface="楷体_GB2312" charset="0"/>
              </a:rPr>
              <a:t>Q.rear</a:t>
            </a:r>
            <a:r>
              <a:rPr lang="en-US" altLang="zh-CN" sz="2800" dirty="0">
                <a:ea typeface="楷体_GB2312" charset="0"/>
              </a:rPr>
              <a:t>)    </a:t>
            </a:r>
            <a:r>
              <a:rPr lang="en-US" altLang="zh-CN" sz="2800" b="1" dirty="0">
                <a:ea typeface="楷体_GB2312" charset="0"/>
              </a:rPr>
              <a:t>return</a:t>
            </a:r>
            <a:r>
              <a:rPr lang="en-US" altLang="zh-CN" sz="2800" dirty="0">
                <a:ea typeface="楷体_GB2312" charset="0"/>
              </a:rPr>
              <a:t> ERROR;</a:t>
            </a:r>
            <a:r>
              <a:rPr lang="zh-CN" altLang="en-US" sz="2800" dirty="0">
                <a:ea typeface="楷体_GB2312" charset="0"/>
              </a:rPr>
              <a:t> </a:t>
            </a:r>
            <a:r>
              <a:rPr lang="en-US" altLang="zh-CN" sz="2800" dirty="0">
                <a:ea typeface="楷体_GB2312" charset="0"/>
              </a:rPr>
              <a:t>//</a:t>
            </a:r>
            <a:r>
              <a:rPr lang="zh-CN" altLang="en-US" sz="2800" dirty="0">
                <a:ea typeface="楷体_GB2312" charset="0"/>
              </a:rPr>
              <a:t>队列空</a:t>
            </a:r>
            <a:endParaRPr lang="en-US" altLang="zh-CN" sz="2800" dirty="0">
              <a:ea typeface="楷体_GB2312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p = 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-&gt;next;   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ea typeface="楷体_GB2312" charset="0"/>
              </a:rPr>
              <a:t>   </a:t>
            </a:r>
            <a:r>
              <a:rPr lang="en-US" altLang="zh-CN" sz="2800" dirty="0">
                <a:ea typeface="楷体_GB2312" charset="0"/>
              </a:rPr>
              <a:t>e = p-&gt;data;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-&gt;next = p-&gt;next;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</a:t>
            </a:r>
            <a:r>
              <a:rPr lang="en-US" altLang="zh-CN" sz="2800" b="1" dirty="0">
                <a:solidFill>
                  <a:srgbClr val="C00000"/>
                </a:solidFill>
                <a:ea typeface="楷体_GB2312" charset="0"/>
              </a:rPr>
              <a:t>if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 (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ea typeface="楷体_GB2312" charset="0"/>
              </a:rPr>
              <a:t>==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 p)  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Q.rear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 = </a:t>
            </a:r>
            <a:r>
              <a:rPr lang="en-US" altLang="zh-CN" sz="2800" dirty="0" err="1">
                <a:solidFill>
                  <a:srgbClr val="C00000"/>
                </a:solidFill>
                <a:ea typeface="楷体_GB2312" charset="0"/>
              </a:rPr>
              <a:t>Q.front</a:t>
            </a:r>
            <a:r>
              <a:rPr lang="en-US" altLang="zh-CN" sz="2800" dirty="0">
                <a:solidFill>
                  <a:srgbClr val="C00000"/>
                </a:solidFill>
                <a:ea typeface="楷体_GB2312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</a:t>
            </a:r>
            <a:r>
              <a:rPr lang="en-US" altLang="zh-CN" sz="2800" b="1" dirty="0">
                <a:ea typeface="楷体_GB2312" charset="0"/>
              </a:rPr>
              <a:t>free </a:t>
            </a:r>
            <a:r>
              <a:rPr lang="en-US" altLang="zh-CN" sz="2800" dirty="0">
                <a:ea typeface="楷体_GB2312" charset="0"/>
              </a:rPr>
              <a:t>(p);      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ea typeface="楷体_GB2312" charset="0"/>
              </a:rPr>
              <a:t>   </a:t>
            </a:r>
            <a:r>
              <a:rPr lang="en-US" altLang="zh-CN" sz="2800" b="1" dirty="0">
                <a:ea typeface="楷体_GB2312" charset="0"/>
              </a:rPr>
              <a:t>return</a:t>
            </a:r>
            <a:r>
              <a:rPr lang="en-US" altLang="zh-CN" sz="2800" dirty="0">
                <a:ea typeface="楷体_GB2312" charset="0"/>
              </a:rPr>
              <a:t> OK;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ea typeface="楷体_GB2312" charset="0"/>
              </a:rPr>
              <a:t>}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出队操作</a:t>
            </a:r>
          </a:p>
        </p:txBody>
      </p:sp>
    </p:spTree>
    <p:extLst>
      <p:ext uri="{BB962C8B-B14F-4D97-AF65-F5344CB8AC3E}">
        <p14:creationId xmlns:p14="http://schemas.microsoft.com/office/powerpoint/2010/main" val="59634554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72100" y="-293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副标题 2"/>
          <p:cNvSpPr txBox="1">
            <a:spLocks/>
          </p:cNvSpPr>
          <p:nvPr/>
        </p:nvSpPr>
        <p:spPr>
          <a:xfrm>
            <a:off x="1249379" y="1383625"/>
            <a:ext cx="10107168" cy="7100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dirty="0">
                <a:solidFill>
                  <a:srgbClr val="003399"/>
                </a:solidFill>
                <a:latin typeface="SimSun" charset="-122"/>
                <a:ea typeface="SimSun" charset="-122"/>
                <a:cs typeface="SimSun" charset="-122"/>
              </a:rPr>
              <a:t>与线性表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一致，队列也有两种存储结构</a:t>
            </a:r>
            <a:endParaRPr lang="zh-CN" altLang="zh-CN" sz="2800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418166" y="2287013"/>
            <a:ext cx="10542186" cy="399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链式存储结构</a:t>
            </a:r>
          </a:p>
          <a:p>
            <a:pPr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顺序存储结构</a:t>
            </a:r>
            <a:r>
              <a:rPr lang="en-US" altLang="zh-CN" b="0" kern="0" dirty="0">
                <a:latin typeface="SimSun" charset="-122"/>
                <a:ea typeface="SimSun" charset="-122"/>
                <a:cs typeface="SimSun" charset="-122"/>
              </a:rPr>
              <a:t>	</a:t>
            </a: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采用顺序存储结构存储的栈叫做</a:t>
            </a:r>
            <a:r>
              <a:rPr lang="zh-CN" altLang="en-US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顺序队列</a:t>
            </a:r>
            <a:r>
              <a:rPr lang="zh-CN" altLang="en-US" kern="0" dirty="0">
                <a:latin typeface="SimSun" charset="-122"/>
                <a:ea typeface="SimSun" charset="-122"/>
                <a:cs typeface="SimSun" charset="-122"/>
              </a:rPr>
              <a:t>      </a:t>
            </a:r>
            <a:endParaRPr lang="en-US" altLang="zh-CN" kern="0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存储单元</a:t>
            </a:r>
            <a:r>
              <a:rPr lang="zh-CN" altLang="en-US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地址连续</a:t>
            </a:r>
            <a:endParaRPr lang="en-US" altLang="zh-CN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需要队头指针</a:t>
            </a:r>
            <a:r>
              <a:rPr lang="en-US" altLang="zh-CN" b="0" kern="0" dirty="0">
                <a:latin typeface="SimSun" charset="-122"/>
                <a:ea typeface="SimSun" charset="-122"/>
                <a:cs typeface="SimSun" charset="-122"/>
              </a:rPr>
              <a:t>front</a:t>
            </a:r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和队尾指针</a:t>
            </a:r>
            <a:r>
              <a:rPr lang="en-US" altLang="zh-CN" b="0" kern="0" dirty="0">
                <a:latin typeface="SimSun" charset="-122"/>
                <a:ea typeface="SimSun" charset="-122"/>
                <a:cs typeface="SimSun" charset="-122"/>
              </a:rPr>
              <a:t>rear</a:t>
            </a:r>
            <a:endParaRPr lang="en-US" altLang="zh-CN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endParaRPr lang="en-US" altLang="zh-CN" b="0" kern="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18166" y="460561"/>
            <a:ext cx="7592483" cy="6286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3.4.2 </a:t>
            </a:r>
            <a:r>
              <a:rPr lang="zh-CN" altLang="en-US" kern="0" dirty="0"/>
              <a:t>队列的表示和实现</a:t>
            </a:r>
          </a:p>
        </p:txBody>
      </p:sp>
    </p:spTree>
    <p:extLst>
      <p:ext uri="{BB962C8B-B14F-4D97-AF65-F5344CB8AC3E}">
        <p14:creationId xmlns:p14="http://schemas.microsoft.com/office/powerpoint/2010/main" val="19467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3304" y="1237710"/>
            <a:ext cx="7772400" cy="1917700"/>
          </a:xfrm>
        </p:spPr>
        <p:txBody>
          <a:bodyPr/>
          <a:lstStyle/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zh-CN" altLang="en-US" sz="2400" b="0" dirty="0">
                <a:latin typeface="SimSun" charset="-122"/>
                <a:ea typeface="SimSun" charset="-122"/>
                <a:cs typeface="SimSun" charset="-122"/>
              </a:rPr>
              <a:t>采用顺序存储</a:t>
            </a:r>
            <a:r>
              <a:rPr lang="zh-CN" altLang="en-US" sz="2400" b="0" dirty="0" smtClean="0">
                <a:latin typeface="SimSun" charset="-122"/>
                <a:ea typeface="SimSun" charset="-122"/>
                <a:cs typeface="SimSun" charset="-122"/>
              </a:rPr>
              <a:t>结构</a:t>
            </a:r>
            <a:endParaRPr lang="en-US" altLang="zh-CN" sz="2400" b="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zh-CN" altLang="en-US" sz="2400" b="0" dirty="0" smtClean="0">
                <a:latin typeface="SimSun" charset="-122"/>
                <a:ea typeface="SimSun" charset="-122"/>
                <a:cs typeface="SimSun" charset="-122"/>
              </a:rPr>
              <a:t>约定</a:t>
            </a:r>
            <a:r>
              <a:rPr lang="en-US" altLang="zh-CN" sz="2400" b="0" dirty="0">
                <a:latin typeface="SimSun" charset="-122"/>
                <a:ea typeface="SimSun" charset="-122"/>
                <a:cs typeface="SimSun" charset="-122"/>
              </a:rPr>
              <a:t>:</a:t>
            </a:r>
            <a:r>
              <a:rPr lang="en-US" altLang="zh-CN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1)</a:t>
            </a:r>
            <a:r>
              <a:rPr lang="en-US" altLang="zh-CN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rear</a:t>
            </a:r>
            <a:r>
              <a:rPr lang="zh-CN" altLang="en-US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指向队尾的下一个位置</a:t>
            </a:r>
            <a:endParaRPr lang="en-US" altLang="zh-CN" sz="2400" b="0" dirty="0" smtClean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zh-CN" altLang="en-US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en-US" altLang="zh-CN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en-US" altLang="zh-CN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zh-CN" altLang="en-US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初始</a:t>
            </a:r>
            <a:r>
              <a:rPr lang="zh-CN" altLang="en-US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空队列</a:t>
            </a:r>
            <a:r>
              <a:rPr lang="zh-CN" altLang="en-US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lang="en-US" altLang="zh-CN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front </a:t>
            </a:r>
            <a:r>
              <a:rPr lang="en-US" altLang="zh-CN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= </a:t>
            </a:r>
            <a:r>
              <a:rPr lang="en-US" altLang="zh-CN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rear=0 </a:t>
            </a:r>
            <a:r>
              <a:rPr lang="en-US" altLang="zh-CN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;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en-US" altLang="zh-CN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    </a:t>
            </a:r>
            <a:r>
              <a:rPr lang="en-US" altLang="zh-CN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3)</a:t>
            </a:r>
            <a:r>
              <a:rPr lang="zh-CN" altLang="en-US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插入新的元素时</a:t>
            </a:r>
            <a:r>
              <a:rPr lang="en-US" altLang="zh-CN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, </a:t>
            </a:r>
            <a:r>
              <a:rPr lang="en-US" altLang="zh-CN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rear</a:t>
            </a:r>
            <a:r>
              <a:rPr lang="en-US" altLang="zh-CN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++;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en-US" altLang="zh-CN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    </a:t>
            </a:r>
            <a:r>
              <a:rPr lang="en-US" altLang="zh-CN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4)</a:t>
            </a:r>
            <a:r>
              <a:rPr lang="zh-CN" altLang="en-US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删除队头元素时</a:t>
            </a:r>
            <a:r>
              <a:rPr lang="en-US" altLang="zh-CN" sz="24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,front</a:t>
            </a:r>
            <a:r>
              <a:rPr lang="en-US" altLang="zh-CN" sz="24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++;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70135" y="3431394"/>
            <a:ext cx="1741487" cy="2409825"/>
            <a:chOff x="2016" y="2640"/>
            <a:chExt cx="960" cy="1440"/>
          </a:xfrm>
        </p:grpSpPr>
        <p:sp>
          <p:nvSpPr>
            <p:cNvPr id="86069" name="Text Box 5"/>
            <p:cNvSpPr txBox="1">
              <a:spLocks noChangeArrowheads="1"/>
            </p:cNvSpPr>
            <p:nvPr/>
          </p:nvSpPr>
          <p:spPr bwMode="auto">
            <a:xfrm>
              <a:off x="2688" y="3792"/>
              <a:ext cx="27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J</a:t>
              </a:r>
              <a:r>
                <a:rPr lang="en-US" altLang="zh-CN" b="1" baseline="-25000"/>
                <a:t>1</a:t>
              </a:r>
              <a:endParaRPr lang="en-US" altLang="zh-CN" b="1"/>
            </a:p>
          </p:txBody>
        </p:sp>
        <p:sp>
          <p:nvSpPr>
            <p:cNvPr id="86070" name="Text Box 6"/>
            <p:cNvSpPr txBox="1">
              <a:spLocks noChangeArrowheads="1"/>
            </p:cNvSpPr>
            <p:nvPr/>
          </p:nvSpPr>
          <p:spPr bwMode="auto">
            <a:xfrm>
              <a:off x="2688" y="3552"/>
              <a:ext cx="27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J</a:t>
              </a:r>
              <a:r>
                <a:rPr lang="en-US" altLang="zh-CN" b="1" baseline="-25000"/>
                <a:t>2</a:t>
              </a:r>
              <a:endParaRPr lang="en-US" altLang="zh-CN" b="1"/>
            </a:p>
          </p:txBody>
        </p:sp>
        <p:grpSp>
          <p:nvGrpSpPr>
            <p:cNvPr id="86071" name="Group 7"/>
            <p:cNvGrpSpPr>
              <a:grpSpLocks/>
            </p:cNvGrpSpPr>
            <p:nvPr/>
          </p:nvGrpSpPr>
          <p:grpSpPr bwMode="auto">
            <a:xfrm>
              <a:off x="2640" y="2640"/>
              <a:ext cx="336" cy="1440"/>
              <a:chOff x="1488" y="2640"/>
              <a:chExt cx="336" cy="1440"/>
            </a:xfrm>
          </p:grpSpPr>
          <p:sp>
            <p:nvSpPr>
              <p:cNvPr id="86079" name="Rectangle 8"/>
              <p:cNvSpPr>
                <a:spLocks noChangeArrowheads="1"/>
              </p:cNvSpPr>
              <p:nvPr/>
            </p:nvSpPr>
            <p:spPr bwMode="auto">
              <a:xfrm>
                <a:off x="1488" y="264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80" name="Rectangle 9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81" name="Rectangle 10"/>
              <p:cNvSpPr>
                <a:spLocks noChangeArrowheads="1"/>
              </p:cNvSpPr>
              <p:nvPr/>
            </p:nvSpPr>
            <p:spPr bwMode="auto">
              <a:xfrm>
                <a:off x="1488" y="312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82" name="Rectangle 11"/>
              <p:cNvSpPr>
                <a:spLocks noChangeArrowheads="1"/>
              </p:cNvSpPr>
              <p:nvPr/>
            </p:nvSpPr>
            <p:spPr bwMode="auto">
              <a:xfrm>
                <a:off x="1488" y="336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83" name="Rectangle 12"/>
              <p:cNvSpPr>
                <a:spLocks noChangeArrowheads="1"/>
              </p:cNvSpPr>
              <p:nvPr/>
            </p:nvSpPr>
            <p:spPr bwMode="auto">
              <a:xfrm>
                <a:off x="1488" y="360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84" name="Rectangle 13"/>
              <p:cNvSpPr>
                <a:spLocks noChangeArrowheads="1"/>
              </p:cNvSpPr>
              <p:nvPr/>
            </p:nvSpPr>
            <p:spPr bwMode="auto">
              <a:xfrm>
                <a:off x="1488" y="384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86072" name="Text Box 14"/>
            <p:cNvSpPr txBox="1">
              <a:spLocks noChangeArrowheads="1"/>
            </p:cNvSpPr>
            <p:nvPr/>
          </p:nvSpPr>
          <p:spPr bwMode="auto">
            <a:xfrm>
              <a:off x="2688" y="3312"/>
              <a:ext cx="27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J</a:t>
              </a:r>
              <a:r>
                <a:rPr lang="en-US" altLang="zh-CN" b="1" baseline="-25000"/>
                <a:t>3</a:t>
              </a:r>
              <a:endParaRPr lang="en-US" altLang="zh-CN" b="1"/>
            </a:p>
          </p:txBody>
        </p:sp>
        <p:grpSp>
          <p:nvGrpSpPr>
            <p:cNvPr id="86073" name="Group 15"/>
            <p:cNvGrpSpPr>
              <a:grpSpLocks/>
            </p:cNvGrpSpPr>
            <p:nvPr/>
          </p:nvGrpSpPr>
          <p:grpSpPr bwMode="auto">
            <a:xfrm>
              <a:off x="2016" y="3744"/>
              <a:ext cx="672" cy="240"/>
              <a:chOff x="2016" y="3744"/>
              <a:chExt cx="672" cy="240"/>
            </a:xfrm>
          </p:grpSpPr>
          <p:sp>
            <p:nvSpPr>
              <p:cNvPr id="86077" name="Text Box 16"/>
              <p:cNvSpPr txBox="1">
                <a:spLocks noChangeArrowheads="1"/>
              </p:cNvSpPr>
              <p:nvPr/>
            </p:nvSpPr>
            <p:spPr bwMode="auto">
              <a:xfrm>
                <a:off x="2016" y="3744"/>
                <a:ext cx="672" cy="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/>
                  <a:t>front</a:t>
                </a:r>
                <a:endParaRPr lang="en-US" altLang="zh-CN" sz="2000" b="1" dirty="0"/>
              </a:p>
            </p:txBody>
          </p:sp>
          <p:sp>
            <p:nvSpPr>
              <p:cNvPr id="86078" name="Line 17"/>
              <p:cNvSpPr>
                <a:spLocks noChangeShapeType="1"/>
              </p:cNvSpPr>
              <p:nvPr/>
            </p:nvSpPr>
            <p:spPr bwMode="auto">
              <a:xfrm>
                <a:off x="2064" y="3984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6074" name="Group 18"/>
            <p:cNvGrpSpPr>
              <a:grpSpLocks/>
            </p:cNvGrpSpPr>
            <p:nvPr/>
          </p:nvGrpSpPr>
          <p:grpSpPr bwMode="auto">
            <a:xfrm>
              <a:off x="2064" y="2976"/>
              <a:ext cx="528" cy="240"/>
              <a:chOff x="2064" y="2976"/>
              <a:chExt cx="528" cy="240"/>
            </a:xfrm>
          </p:grpSpPr>
          <p:sp>
            <p:nvSpPr>
              <p:cNvPr id="86075" name="Line 19"/>
              <p:cNvSpPr>
                <a:spLocks noChangeShapeType="1"/>
              </p:cNvSpPr>
              <p:nvPr/>
            </p:nvSpPr>
            <p:spPr bwMode="auto">
              <a:xfrm>
                <a:off x="2064" y="321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6" name="Text Box 20"/>
              <p:cNvSpPr txBox="1">
                <a:spLocks noChangeArrowheads="1"/>
              </p:cNvSpPr>
              <p:nvPr/>
            </p:nvSpPr>
            <p:spPr bwMode="auto">
              <a:xfrm>
                <a:off x="2064" y="2976"/>
                <a:ext cx="528" cy="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/>
                  <a:t>rear</a:t>
                </a:r>
                <a:endParaRPr lang="en-US" altLang="zh-CN" sz="2000" b="1" dirty="0"/>
              </a:p>
            </p:txBody>
          </p:sp>
        </p:grp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4698935" y="3431394"/>
            <a:ext cx="1741487" cy="2409825"/>
            <a:chOff x="3168" y="2640"/>
            <a:chExt cx="960" cy="1440"/>
          </a:xfrm>
        </p:grpSpPr>
        <p:grpSp>
          <p:nvGrpSpPr>
            <p:cNvPr id="86055" name="Group 22"/>
            <p:cNvGrpSpPr>
              <a:grpSpLocks/>
            </p:cNvGrpSpPr>
            <p:nvPr/>
          </p:nvGrpSpPr>
          <p:grpSpPr bwMode="auto">
            <a:xfrm>
              <a:off x="3792" y="2640"/>
              <a:ext cx="336" cy="1440"/>
              <a:chOff x="1488" y="2640"/>
              <a:chExt cx="336" cy="1440"/>
            </a:xfrm>
          </p:grpSpPr>
          <p:sp>
            <p:nvSpPr>
              <p:cNvPr id="86063" name="Rectangle 23"/>
              <p:cNvSpPr>
                <a:spLocks noChangeArrowheads="1"/>
              </p:cNvSpPr>
              <p:nvPr/>
            </p:nvSpPr>
            <p:spPr bwMode="auto">
              <a:xfrm>
                <a:off x="1488" y="264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64" name="Rectangle 24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65" name="Rectangle 25"/>
              <p:cNvSpPr>
                <a:spLocks noChangeArrowheads="1"/>
              </p:cNvSpPr>
              <p:nvPr/>
            </p:nvSpPr>
            <p:spPr bwMode="auto">
              <a:xfrm>
                <a:off x="1488" y="312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66" name="Rectangle 26"/>
              <p:cNvSpPr>
                <a:spLocks noChangeArrowheads="1"/>
              </p:cNvSpPr>
              <p:nvPr/>
            </p:nvSpPr>
            <p:spPr bwMode="auto">
              <a:xfrm>
                <a:off x="1488" y="336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67" name="Rectangle 27"/>
              <p:cNvSpPr>
                <a:spLocks noChangeArrowheads="1"/>
              </p:cNvSpPr>
              <p:nvPr/>
            </p:nvSpPr>
            <p:spPr bwMode="auto">
              <a:xfrm>
                <a:off x="1488" y="360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68" name="Rectangle 28"/>
              <p:cNvSpPr>
                <a:spLocks noChangeArrowheads="1"/>
              </p:cNvSpPr>
              <p:nvPr/>
            </p:nvSpPr>
            <p:spPr bwMode="auto">
              <a:xfrm>
                <a:off x="1488" y="384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86056" name="Text Box 29"/>
            <p:cNvSpPr txBox="1">
              <a:spLocks noChangeArrowheads="1"/>
            </p:cNvSpPr>
            <p:nvPr/>
          </p:nvSpPr>
          <p:spPr bwMode="auto">
            <a:xfrm>
              <a:off x="3840" y="3312"/>
              <a:ext cx="27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J</a:t>
              </a:r>
              <a:r>
                <a:rPr lang="en-US" altLang="zh-CN" b="1" baseline="-25000"/>
                <a:t>3</a:t>
              </a:r>
              <a:endParaRPr lang="en-US" altLang="zh-CN" b="1"/>
            </a:p>
          </p:txBody>
        </p:sp>
        <p:grpSp>
          <p:nvGrpSpPr>
            <p:cNvPr id="86057" name="Group 30"/>
            <p:cNvGrpSpPr>
              <a:grpSpLocks/>
            </p:cNvGrpSpPr>
            <p:nvPr/>
          </p:nvGrpSpPr>
          <p:grpSpPr bwMode="auto">
            <a:xfrm>
              <a:off x="3168" y="3312"/>
              <a:ext cx="672" cy="240"/>
              <a:chOff x="2016" y="3744"/>
              <a:chExt cx="672" cy="240"/>
            </a:xfrm>
          </p:grpSpPr>
          <p:sp>
            <p:nvSpPr>
              <p:cNvPr id="86061" name="Text Box 31"/>
              <p:cNvSpPr txBox="1">
                <a:spLocks noChangeArrowheads="1"/>
              </p:cNvSpPr>
              <p:nvPr/>
            </p:nvSpPr>
            <p:spPr bwMode="auto">
              <a:xfrm>
                <a:off x="2016" y="3744"/>
                <a:ext cx="672" cy="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/>
                  <a:t>front</a:t>
                </a:r>
                <a:endParaRPr lang="en-US" altLang="zh-CN" sz="2000" b="1" dirty="0"/>
              </a:p>
            </p:txBody>
          </p:sp>
          <p:sp>
            <p:nvSpPr>
              <p:cNvPr id="86062" name="Line 32"/>
              <p:cNvSpPr>
                <a:spLocks noChangeShapeType="1"/>
              </p:cNvSpPr>
              <p:nvPr/>
            </p:nvSpPr>
            <p:spPr bwMode="auto">
              <a:xfrm>
                <a:off x="2064" y="3984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6058" name="Group 33"/>
            <p:cNvGrpSpPr>
              <a:grpSpLocks/>
            </p:cNvGrpSpPr>
            <p:nvPr/>
          </p:nvGrpSpPr>
          <p:grpSpPr bwMode="auto">
            <a:xfrm>
              <a:off x="3216" y="3024"/>
              <a:ext cx="528" cy="240"/>
              <a:chOff x="2064" y="2976"/>
              <a:chExt cx="528" cy="240"/>
            </a:xfrm>
          </p:grpSpPr>
          <p:sp>
            <p:nvSpPr>
              <p:cNvPr id="86059" name="Line 34"/>
              <p:cNvSpPr>
                <a:spLocks noChangeShapeType="1"/>
              </p:cNvSpPr>
              <p:nvPr/>
            </p:nvSpPr>
            <p:spPr bwMode="auto">
              <a:xfrm>
                <a:off x="2064" y="321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0" name="Text Box 35"/>
              <p:cNvSpPr txBox="1">
                <a:spLocks noChangeArrowheads="1"/>
              </p:cNvSpPr>
              <p:nvPr/>
            </p:nvSpPr>
            <p:spPr bwMode="auto">
              <a:xfrm>
                <a:off x="2064" y="2976"/>
                <a:ext cx="528" cy="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/>
                  <a:t>rear</a:t>
                </a:r>
                <a:endParaRPr lang="en-US" altLang="zh-CN" sz="2000" b="1" dirty="0"/>
              </a:p>
            </p:txBody>
          </p:sp>
        </p:grp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6603935" y="2974193"/>
            <a:ext cx="1741487" cy="2890838"/>
            <a:chOff x="4368" y="2352"/>
            <a:chExt cx="960" cy="1728"/>
          </a:xfrm>
        </p:grpSpPr>
        <p:grpSp>
          <p:nvGrpSpPr>
            <p:cNvPr id="86040" name="Group 37"/>
            <p:cNvGrpSpPr>
              <a:grpSpLocks/>
            </p:cNvGrpSpPr>
            <p:nvPr/>
          </p:nvGrpSpPr>
          <p:grpSpPr bwMode="auto">
            <a:xfrm>
              <a:off x="4992" y="2640"/>
              <a:ext cx="336" cy="1440"/>
              <a:chOff x="1488" y="2640"/>
              <a:chExt cx="336" cy="1440"/>
            </a:xfrm>
          </p:grpSpPr>
          <p:sp>
            <p:nvSpPr>
              <p:cNvPr id="86049" name="Rectangle 38"/>
              <p:cNvSpPr>
                <a:spLocks noChangeArrowheads="1"/>
              </p:cNvSpPr>
              <p:nvPr/>
            </p:nvSpPr>
            <p:spPr bwMode="auto">
              <a:xfrm>
                <a:off x="1488" y="264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50" name="Rectangle 39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51" name="Rectangle 40"/>
              <p:cNvSpPr>
                <a:spLocks noChangeArrowheads="1"/>
              </p:cNvSpPr>
              <p:nvPr/>
            </p:nvSpPr>
            <p:spPr bwMode="auto">
              <a:xfrm>
                <a:off x="1488" y="312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52" name="Rectangle 41"/>
              <p:cNvSpPr>
                <a:spLocks noChangeArrowheads="1"/>
              </p:cNvSpPr>
              <p:nvPr/>
            </p:nvSpPr>
            <p:spPr bwMode="auto">
              <a:xfrm>
                <a:off x="1488" y="336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53" name="Rectangle 42"/>
              <p:cNvSpPr>
                <a:spLocks noChangeArrowheads="1"/>
              </p:cNvSpPr>
              <p:nvPr/>
            </p:nvSpPr>
            <p:spPr bwMode="auto">
              <a:xfrm>
                <a:off x="1488" y="360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54" name="Rectangle 43"/>
              <p:cNvSpPr>
                <a:spLocks noChangeArrowheads="1"/>
              </p:cNvSpPr>
              <p:nvPr/>
            </p:nvSpPr>
            <p:spPr bwMode="auto">
              <a:xfrm>
                <a:off x="1488" y="384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86041" name="Text Box 44"/>
            <p:cNvSpPr txBox="1">
              <a:spLocks noChangeArrowheads="1"/>
            </p:cNvSpPr>
            <p:nvPr/>
          </p:nvSpPr>
          <p:spPr bwMode="auto">
            <a:xfrm>
              <a:off x="5040" y="2832"/>
              <a:ext cx="27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J</a:t>
              </a:r>
              <a:r>
                <a:rPr lang="en-US" altLang="zh-CN" b="1" baseline="-25000"/>
                <a:t>5</a:t>
              </a:r>
              <a:endParaRPr lang="en-US" altLang="zh-CN" b="1"/>
            </a:p>
          </p:txBody>
        </p:sp>
        <p:sp>
          <p:nvSpPr>
            <p:cNvPr id="86042" name="Text Box 45"/>
            <p:cNvSpPr txBox="1">
              <a:spLocks noChangeArrowheads="1"/>
            </p:cNvSpPr>
            <p:nvPr/>
          </p:nvSpPr>
          <p:spPr bwMode="auto">
            <a:xfrm>
              <a:off x="5040" y="2592"/>
              <a:ext cx="27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J</a:t>
              </a:r>
              <a:r>
                <a:rPr lang="en-US" altLang="zh-CN" b="1" baseline="-25000"/>
                <a:t>6</a:t>
              </a:r>
              <a:endParaRPr lang="en-US" altLang="zh-CN" b="1"/>
            </a:p>
          </p:txBody>
        </p:sp>
        <p:grpSp>
          <p:nvGrpSpPr>
            <p:cNvPr id="86043" name="Group 46"/>
            <p:cNvGrpSpPr>
              <a:grpSpLocks/>
            </p:cNvGrpSpPr>
            <p:nvPr/>
          </p:nvGrpSpPr>
          <p:grpSpPr bwMode="auto">
            <a:xfrm>
              <a:off x="4368" y="2774"/>
              <a:ext cx="672" cy="240"/>
              <a:chOff x="2016" y="3744"/>
              <a:chExt cx="672" cy="240"/>
            </a:xfrm>
          </p:grpSpPr>
          <p:sp>
            <p:nvSpPr>
              <p:cNvPr id="86047" name="Text Box 47"/>
              <p:cNvSpPr txBox="1">
                <a:spLocks noChangeArrowheads="1"/>
              </p:cNvSpPr>
              <p:nvPr/>
            </p:nvSpPr>
            <p:spPr bwMode="auto">
              <a:xfrm>
                <a:off x="2016" y="3744"/>
                <a:ext cx="672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/>
                  <a:t>front</a:t>
                </a:r>
                <a:endParaRPr lang="en-US" altLang="zh-CN" sz="2000" b="1" dirty="0"/>
              </a:p>
            </p:txBody>
          </p:sp>
          <p:sp>
            <p:nvSpPr>
              <p:cNvPr id="86048" name="Line 48"/>
              <p:cNvSpPr>
                <a:spLocks noChangeShapeType="1"/>
              </p:cNvSpPr>
              <p:nvPr/>
            </p:nvSpPr>
            <p:spPr bwMode="auto">
              <a:xfrm>
                <a:off x="2064" y="3984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6044" name="Group 49"/>
            <p:cNvGrpSpPr>
              <a:grpSpLocks/>
            </p:cNvGrpSpPr>
            <p:nvPr/>
          </p:nvGrpSpPr>
          <p:grpSpPr bwMode="auto">
            <a:xfrm>
              <a:off x="4416" y="2352"/>
              <a:ext cx="528" cy="240"/>
              <a:chOff x="2064" y="2976"/>
              <a:chExt cx="528" cy="240"/>
            </a:xfrm>
          </p:grpSpPr>
          <p:sp>
            <p:nvSpPr>
              <p:cNvPr id="86045" name="Line 50"/>
              <p:cNvSpPr>
                <a:spLocks noChangeShapeType="1"/>
              </p:cNvSpPr>
              <p:nvPr/>
            </p:nvSpPr>
            <p:spPr bwMode="auto">
              <a:xfrm>
                <a:off x="2064" y="321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46" name="Text Box 51"/>
              <p:cNvSpPr txBox="1">
                <a:spLocks noChangeArrowheads="1"/>
              </p:cNvSpPr>
              <p:nvPr/>
            </p:nvSpPr>
            <p:spPr bwMode="auto">
              <a:xfrm>
                <a:off x="2064" y="2976"/>
                <a:ext cx="528" cy="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/>
                  <a:t>rear</a:t>
                </a:r>
                <a:endParaRPr lang="en-US" altLang="zh-CN" sz="2000" b="1" dirty="0"/>
              </a:p>
            </p:txBody>
          </p:sp>
        </p:grpSp>
      </p:grpSp>
      <p:grpSp>
        <p:nvGrpSpPr>
          <p:cNvPr id="14" name="Group 52"/>
          <p:cNvGrpSpPr>
            <a:grpSpLocks/>
          </p:cNvGrpSpPr>
          <p:nvPr/>
        </p:nvGrpSpPr>
        <p:grpSpPr bwMode="auto">
          <a:xfrm>
            <a:off x="812735" y="3355193"/>
            <a:ext cx="2003425" cy="2549782"/>
            <a:chOff x="720" y="2592"/>
            <a:chExt cx="1104" cy="1524"/>
          </a:xfrm>
        </p:grpSpPr>
        <p:grpSp>
          <p:nvGrpSpPr>
            <p:cNvPr id="86023" name="Group 53"/>
            <p:cNvGrpSpPr>
              <a:grpSpLocks/>
            </p:cNvGrpSpPr>
            <p:nvPr/>
          </p:nvGrpSpPr>
          <p:grpSpPr bwMode="auto">
            <a:xfrm>
              <a:off x="1488" y="2640"/>
              <a:ext cx="336" cy="1440"/>
              <a:chOff x="1488" y="2640"/>
              <a:chExt cx="336" cy="1440"/>
            </a:xfrm>
          </p:grpSpPr>
          <p:sp>
            <p:nvSpPr>
              <p:cNvPr id="86034" name="Rectangle 54"/>
              <p:cNvSpPr>
                <a:spLocks noChangeArrowheads="1"/>
              </p:cNvSpPr>
              <p:nvPr/>
            </p:nvSpPr>
            <p:spPr bwMode="auto">
              <a:xfrm>
                <a:off x="1488" y="264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35" name="Rectangle 55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36" name="Rectangle 56"/>
              <p:cNvSpPr>
                <a:spLocks noChangeArrowheads="1"/>
              </p:cNvSpPr>
              <p:nvPr/>
            </p:nvSpPr>
            <p:spPr bwMode="auto">
              <a:xfrm>
                <a:off x="1488" y="312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37" name="Rectangle 57"/>
              <p:cNvSpPr>
                <a:spLocks noChangeArrowheads="1"/>
              </p:cNvSpPr>
              <p:nvPr/>
            </p:nvSpPr>
            <p:spPr bwMode="auto">
              <a:xfrm>
                <a:off x="1488" y="336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38" name="Rectangle 58"/>
              <p:cNvSpPr>
                <a:spLocks noChangeArrowheads="1"/>
              </p:cNvSpPr>
              <p:nvPr/>
            </p:nvSpPr>
            <p:spPr bwMode="auto">
              <a:xfrm>
                <a:off x="1488" y="360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039" name="Rectangle 59"/>
              <p:cNvSpPr>
                <a:spLocks noChangeArrowheads="1"/>
              </p:cNvSpPr>
              <p:nvPr/>
            </p:nvSpPr>
            <p:spPr bwMode="auto">
              <a:xfrm>
                <a:off x="1488" y="3840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86024" name="Line 60"/>
            <p:cNvSpPr>
              <a:spLocks noChangeShapeType="1"/>
            </p:cNvSpPr>
            <p:nvPr/>
          </p:nvSpPr>
          <p:spPr bwMode="auto">
            <a:xfrm>
              <a:off x="768" y="388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25" name="Text Box 61"/>
            <p:cNvSpPr txBox="1">
              <a:spLocks noChangeArrowheads="1"/>
            </p:cNvSpPr>
            <p:nvPr/>
          </p:nvSpPr>
          <p:spPr bwMode="auto">
            <a:xfrm>
              <a:off x="768" y="3648"/>
              <a:ext cx="528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 smtClean="0"/>
                <a:t>rear</a:t>
              </a:r>
              <a:endParaRPr lang="en-US" altLang="zh-CN" sz="2000" b="1" dirty="0"/>
            </a:p>
          </p:txBody>
        </p:sp>
        <p:sp>
          <p:nvSpPr>
            <p:cNvPr id="86026" name="Text Box 62"/>
            <p:cNvSpPr txBox="1">
              <a:spLocks noChangeArrowheads="1"/>
            </p:cNvSpPr>
            <p:nvPr/>
          </p:nvSpPr>
          <p:spPr bwMode="auto">
            <a:xfrm>
              <a:off x="720" y="3840"/>
              <a:ext cx="672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 smtClean="0"/>
                <a:t>front</a:t>
              </a:r>
              <a:endParaRPr lang="en-US" altLang="zh-CN" sz="2000" b="1" dirty="0"/>
            </a:p>
          </p:txBody>
        </p:sp>
        <p:sp>
          <p:nvSpPr>
            <p:cNvPr id="86027" name="Line 63"/>
            <p:cNvSpPr>
              <a:spLocks noChangeShapeType="1"/>
            </p:cNvSpPr>
            <p:nvPr/>
          </p:nvSpPr>
          <p:spPr bwMode="auto">
            <a:xfrm>
              <a:off x="768" y="40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28" name="Text Box 64"/>
            <p:cNvSpPr txBox="1">
              <a:spLocks noChangeArrowheads="1"/>
            </p:cNvSpPr>
            <p:nvPr/>
          </p:nvSpPr>
          <p:spPr bwMode="auto">
            <a:xfrm>
              <a:off x="1296" y="3600"/>
              <a:ext cx="192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1</a:t>
              </a:r>
            </a:p>
          </p:txBody>
        </p:sp>
        <p:sp>
          <p:nvSpPr>
            <p:cNvPr id="86029" name="Text Box 65"/>
            <p:cNvSpPr txBox="1">
              <a:spLocks noChangeArrowheads="1"/>
            </p:cNvSpPr>
            <p:nvPr/>
          </p:nvSpPr>
          <p:spPr bwMode="auto">
            <a:xfrm>
              <a:off x="1296" y="3840"/>
              <a:ext cx="192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0</a:t>
              </a:r>
            </a:p>
          </p:txBody>
        </p:sp>
        <p:sp>
          <p:nvSpPr>
            <p:cNvPr id="86030" name="Text Box 66"/>
            <p:cNvSpPr txBox="1">
              <a:spLocks noChangeArrowheads="1"/>
            </p:cNvSpPr>
            <p:nvPr/>
          </p:nvSpPr>
          <p:spPr bwMode="auto">
            <a:xfrm>
              <a:off x="1296" y="3360"/>
              <a:ext cx="19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2</a:t>
              </a:r>
            </a:p>
          </p:txBody>
        </p:sp>
        <p:sp>
          <p:nvSpPr>
            <p:cNvPr id="86031" name="Text Box 67"/>
            <p:cNvSpPr txBox="1">
              <a:spLocks noChangeArrowheads="1"/>
            </p:cNvSpPr>
            <p:nvPr/>
          </p:nvSpPr>
          <p:spPr bwMode="auto">
            <a:xfrm>
              <a:off x="1296" y="3072"/>
              <a:ext cx="192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3</a:t>
              </a:r>
            </a:p>
          </p:txBody>
        </p:sp>
        <p:sp>
          <p:nvSpPr>
            <p:cNvPr id="86032" name="Text Box 68"/>
            <p:cNvSpPr txBox="1">
              <a:spLocks noChangeArrowheads="1"/>
            </p:cNvSpPr>
            <p:nvPr/>
          </p:nvSpPr>
          <p:spPr bwMode="auto">
            <a:xfrm>
              <a:off x="1296" y="2592"/>
              <a:ext cx="192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5</a:t>
              </a:r>
            </a:p>
          </p:txBody>
        </p:sp>
        <p:sp>
          <p:nvSpPr>
            <p:cNvPr id="86033" name="Text Box 69"/>
            <p:cNvSpPr txBox="1">
              <a:spLocks noChangeArrowheads="1"/>
            </p:cNvSpPr>
            <p:nvPr/>
          </p:nvSpPr>
          <p:spPr bwMode="auto">
            <a:xfrm>
              <a:off x="1296" y="2832"/>
              <a:ext cx="192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4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086648" y="5904975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）</a:t>
            </a:r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空队列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3661072" y="5941721"/>
            <a:ext cx="1353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）</a:t>
            </a:r>
            <a:endParaRPr lang="en-US" altLang="zh-CN" dirty="0"/>
          </a:p>
          <a:p>
            <a:r>
              <a:rPr lang="en-US" altLang="zh-CN" dirty="0"/>
              <a:t>J</a:t>
            </a:r>
            <a:r>
              <a:rPr lang="en-US" altLang="zh-CN" baseline="-25000" dirty="0"/>
              <a:t>1</a:t>
            </a:r>
            <a:r>
              <a:rPr lang="en-US" altLang="zh-CN" dirty="0"/>
              <a:t>, J</a:t>
            </a:r>
            <a:r>
              <a:rPr lang="en-US" altLang="zh-CN" baseline="-25000" dirty="0"/>
              <a:t>2</a:t>
            </a:r>
            <a:r>
              <a:rPr lang="en-US" altLang="zh-CN" dirty="0"/>
              <a:t>, J</a:t>
            </a:r>
            <a:r>
              <a:rPr lang="en-US" altLang="zh-CN" baseline="-25000" dirty="0"/>
              <a:t>3</a:t>
            </a:r>
            <a:r>
              <a:rPr lang="zh-CN" altLang="en-US" dirty="0"/>
              <a:t>入队</a:t>
            </a:r>
          </a:p>
        </p:txBody>
      </p:sp>
      <p:sp>
        <p:nvSpPr>
          <p:cNvPr id="71" name="矩形 70"/>
          <p:cNvSpPr/>
          <p:nvPr/>
        </p:nvSpPr>
        <p:spPr>
          <a:xfrm>
            <a:off x="5711589" y="5941721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c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）</a:t>
            </a:r>
            <a:endParaRPr lang="en-US" altLang="zh-CN" dirty="0"/>
          </a:p>
          <a:p>
            <a:r>
              <a:rPr lang="en-US" altLang="zh-CN" dirty="0"/>
              <a:t>J</a:t>
            </a:r>
            <a:r>
              <a:rPr lang="en-US" altLang="zh-CN" baseline="-25000" dirty="0"/>
              <a:t>1</a:t>
            </a:r>
            <a:r>
              <a:rPr lang="en-US" altLang="zh-CN" dirty="0"/>
              <a:t>,J</a:t>
            </a:r>
            <a:r>
              <a:rPr lang="en-US" altLang="zh-CN" baseline="-25000" dirty="0"/>
              <a:t>2</a:t>
            </a:r>
            <a:r>
              <a:rPr lang="zh-CN" altLang="en-US" dirty="0"/>
              <a:t>出队</a:t>
            </a:r>
          </a:p>
        </p:txBody>
      </p:sp>
      <p:sp>
        <p:nvSpPr>
          <p:cNvPr id="72" name="矩形 71"/>
          <p:cNvSpPr/>
          <p:nvPr/>
        </p:nvSpPr>
        <p:spPr>
          <a:xfrm>
            <a:off x="7265140" y="5941721"/>
            <a:ext cx="2160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d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）</a:t>
            </a:r>
            <a:endParaRPr lang="en-US" altLang="zh-CN" dirty="0"/>
          </a:p>
          <a:p>
            <a:r>
              <a:rPr lang="en-US" altLang="zh-CN" dirty="0" smtClean="0"/>
              <a:t>J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,J</a:t>
            </a:r>
            <a:r>
              <a:rPr lang="en-US" altLang="zh-CN" baseline="-25000" dirty="0" smtClean="0"/>
              <a:t>5</a:t>
            </a:r>
            <a:r>
              <a:rPr lang="en-US" altLang="zh-CN" dirty="0" smtClean="0"/>
              <a:t>,J</a:t>
            </a:r>
            <a:r>
              <a:rPr lang="en-US" altLang="zh-CN" baseline="-25000" dirty="0" smtClean="0"/>
              <a:t>6</a:t>
            </a:r>
            <a:r>
              <a:rPr lang="zh-CN" altLang="en-US" dirty="0" smtClean="0"/>
              <a:t>入队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en-US" altLang="zh-CN" baseline="-25000" dirty="0"/>
              <a:t>4</a:t>
            </a:r>
            <a:r>
              <a:rPr lang="zh-CN" altLang="en-US" dirty="0"/>
              <a:t>出队</a:t>
            </a:r>
          </a:p>
        </p:txBody>
      </p:sp>
      <p:sp>
        <p:nvSpPr>
          <p:cNvPr id="73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队列顺序存储</a:t>
            </a:r>
          </a:p>
        </p:txBody>
      </p:sp>
      <p:sp>
        <p:nvSpPr>
          <p:cNvPr id="4" name="矩形 3"/>
          <p:cNvSpPr/>
          <p:nvPr/>
        </p:nvSpPr>
        <p:spPr>
          <a:xfrm>
            <a:off x="9196210" y="4281093"/>
            <a:ext cx="2339102" cy="4247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zh-CN" altLang="en-US" sz="2400">
                <a:latin typeface="SimSun" charset="-122"/>
                <a:ea typeface="SimSun" charset="-122"/>
                <a:cs typeface="SimSun" charset="-122"/>
              </a:rPr>
              <a:t>缺点：浪费空间</a:t>
            </a:r>
            <a:endParaRPr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263300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5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uiExpand="1" build="p" autoUpdateAnimBg="0"/>
      <p:bldP spid="3" grpId="0"/>
      <p:bldP spid="70" grpId="0"/>
      <p:bldP spid="71" grpId="0"/>
      <p:bldP spid="72" grpId="0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133600"/>
            <a:ext cx="4300538" cy="2747963"/>
            <a:chOff x="1488" y="1584"/>
            <a:chExt cx="2709" cy="1731"/>
          </a:xfrm>
        </p:grpSpPr>
        <p:sp>
          <p:nvSpPr>
            <p:cNvPr id="89093" name="Oval 4"/>
            <p:cNvSpPr>
              <a:spLocks noChangeArrowheads="1"/>
            </p:cNvSpPr>
            <p:nvPr/>
          </p:nvSpPr>
          <p:spPr bwMode="auto">
            <a:xfrm>
              <a:off x="2064" y="1776"/>
              <a:ext cx="1152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094" name="Oval 5"/>
            <p:cNvSpPr>
              <a:spLocks noChangeArrowheads="1"/>
            </p:cNvSpPr>
            <p:nvPr/>
          </p:nvSpPr>
          <p:spPr bwMode="auto">
            <a:xfrm>
              <a:off x="2400" y="2112"/>
              <a:ext cx="528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095" name="Line 6"/>
            <p:cNvSpPr>
              <a:spLocks noChangeShapeType="1"/>
            </p:cNvSpPr>
            <p:nvPr/>
          </p:nvSpPr>
          <p:spPr bwMode="auto">
            <a:xfrm>
              <a:off x="2880" y="254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096" name="Line 7"/>
            <p:cNvSpPr>
              <a:spLocks noChangeShapeType="1"/>
            </p:cNvSpPr>
            <p:nvPr/>
          </p:nvSpPr>
          <p:spPr bwMode="auto">
            <a:xfrm flipH="1">
              <a:off x="2832" y="1968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097" name="Line 8"/>
            <p:cNvSpPr>
              <a:spLocks noChangeShapeType="1"/>
            </p:cNvSpPr>
            <p:nvPr/>
          </p:nvSpPr>
          <p:spPr bwMode="auto">
            <a:xfrm flipH="1">
              <a:off x="2928" y="220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098" name="Line 9"/>
            <p:cNvSpPr>
              <a:spLocks noChangeShapeType="1"/>
            </p:cNvSpPr>
            <p:nvPr/>
          </p:nvSpPr>
          <p:spPr bwMode="auto">
            <a:xfrm flipH="1" flipV="1">
              <a:off x="2928" y="2448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099" name="Line 10"/>
            <p:cNvSpPr>
              <a:spLocks noChangeShapeType="1"/>
            </p:cNvSpPr>
            <p:nvPr/>
          </p:nvSpPr>
          <p:spPr bwMode="auto">
            <a:xfrm flipH="1">
              <a:off x="2736" y="1824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0" name="Line 11"/>
            <p:cNvSpPr>
              <a:spLocks noChangeShapeType="1"/>
            </p:cNvSpPr>
            <p:nvPr/>
          </p:nvSpPr>
          <p:spPr bwMode="auto">
            <a:xfrm>
              <a:off x="2544" y="1776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1" name="Line 12"/>
            <p:cNvSpPr>
              <a:spLocks noChangeShapeType="1"/>
            </p:cNvSpPr>
            <p:nvPr/>
          </p:nvSpPr>
          <p:spPr bwMode="auto">
            <a:xfrm flipH="1">
              <a:off x="2304" y="259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2" name="Line 13"/>
            <p:cNvSpPr>
              <a:spLocks noChangeShapeType="1"/>
            </p:cNvSpPr>
            <p:nvPr/>
          </p:nvSpPr>
          <p:spPr bwMode="auto">
            <a:xfrm flipV="1">
              <a:off x="2160" y="244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3" name="Text Box 14"/>
            <p:cNvSpPr txBox="1">
              <a:spLocks noChangeArrowheads="1"/>
            </p:cNvSpPr>
            <p:nvPr/>
          </p:nvSpPr>
          <p:spPr bwMode="auto">
            <a:xfrm>
              <a:off x="3216" y="22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1</a:t>
              </a:r>
            </a:p>
          </p:txBody>
        </p:sp>
        <p:sp>
          <p:nvSpPr>
            <p:cNvPr id="89104" name="Text Box 15"/>
            <p:cNvSpPr txBox="1">
              <a:spLocks noChangeArrowheads="1"/>
            </p:cNvSpPr>
            <p:nvPr/>
          </p:nvSpPr>
          <p:spPr bwMode="auto">
            <a:xfrm>
              <a:off x="3148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0</a:t>
              </a:r>
            </a:p>
          </p:txBody>
        </p:sp>
        <p:sp>
          <p:nvSpPr>
            <p:cNvPr id="89105" name="Text Box 16"/>
            <p:cNvSpPr txBox="1">
              <a:spLocks noChangeArrowheads="1"/>
            </p:cNvSpPr>
            <p:nvPr/>
          </p:nvSpPr>
          <p:spPr bwMode="auto">
            <a:xfrm>
              <a:off x="2928" y="1584"/>
              <a:ext cx="1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MAXQSIZE-1</a:t>
              </a:r>
            </a:p>
          </p:txBody>
        </p:sp>
        <p:sp>
          <p:nvSpPr>
            <p:cNvPr id="89106" name="Text Box 17"/>
            <p:cNvSpPr txBox="1">
              <a:spLocks noChangeArrowheads="1"/>
            </p:cNvSpPr>
            <p:nvPr/>
          </p:nvSpPr>
          <p:spPr bwMode="auto">
            <a:xfrm>
              <a:off x="2908" y="235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...</a:t>
              </a:r>
            </a:p>
          </p:txBody>
        </p:sp>
        <p:sp>
          <p:nvSpPr>
            <p:cNvPr id="89107" name="Line 18"/>
            <p:cNvSpPr>
              <a:spLocks noChangeShapeType="1"/>
            </p:cNvSpPr>
            <p:nvPr/>
          </p:nvSpPr>
          <p:spPr bwMode="auto">
            <a:xfrm>
              <a:off x="2784" y="264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8" name="Text Box 19"/>
            <p:cNvSpPr txBox="1">
              <a:spLocks noChangeArrowheads="1"/>
            </p:cNvSpPr>
            <p:nvPr/>
          </p:nvSpPr>
          <p:spPr bwMode="auto">
            <a:xfrm>
              <a:off x="3552" y="2880"/>
              <a:ext cx="4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dirty="0" err="1" smtClean="0"/>
                <a:t>ront</a:t>
              </a:r>
              <a:endParaRPr lang="en-US" altLang="zh-CN" dirty="0"/>
            </a:p>
          </p:txBody>
        </p:sp>
        <p:sp>
          <p:nvSpPr>
            <p:cNvPr id="89109" name="Text Box 20"/>
            <p:cNvSpPr txBox="1">
              <a:spLocks noChangeArrowheads="1"/>
            </p:cNvSpPr>
            <p:nvPr/>
          </p:nvSpPr>
          <p:spPr bwMode="auto">
            <a:xfrm>
              <a:off x="1488" y="3024"/>
              <a:ext cx="4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dirty="0" smtClean="0"/>
                <a:t>rear</a:t>
              </a:r>
              <a:endParaRPr lang="en-US" altLang="zh-CN" dirty="0"/>
            </a:p>
          </p:txBody>
        </p:sp>
        <p:sp>
          <p:nvSpPr>
            <p:cNvPr id="89110" name="Line 21"/>
            <p:cNvSpPr>
              <a:spLocks noChangeShapeType="1"/>
            </p:cNvSpPr>
            <p:nvPr/>
          </p:nvSpPr>
          <p:spPr bwMode="auto">
            <a:xfrm flipH="1">
              <a:off x="2064" y="230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1" name="Text Box 22"/>
            <p:cNvSpPr txBox="1">
              <a:spLocks noChangeArrowheads="1"/>
            </p:cNvSpPr>
            <p:nvPr/>
          </p:nvSpPr>
          <p:spPr bwMode="auto">
            <a:xfrm>
              <a:off x="2208" y="1872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...</a:t>
              </a:r>
            </a:p>
          </p:txBody>
        </p:sp>
        <p:sp>
          <p:nvSpPr>
            <p:cNvPr id="89112" name="Line 23"/>
            <p:cNvSpPr>
              <a:spLocks noChangeShapeType="1"/>
            </p:cNvSpPr>
            <p:nvPr/>
          </p:nvSpPr>
          <p:spPr bwMode="auto">
            <a:xfrm flipH="1" flipV="1">
              <a:off x="3024" y="278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3" name="Line 24"/>
            <p:cNvSpPr>
              <a:spLocks noChangeShapeType="1"/>
            </p:cNvSpPr>
            <p:nvPr/>
          </p:nvSpPr>
          <p:spPr bwMode="auto">
            <a:xfrm flipV="1">
              <a:off x="1968" y="278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89114" name="AutoShape 25"/>
            <p:cNvCxnSpPr>
              <a:cxnSpLocks noChangeShapeType="1"/>
              <a:stCxn id="89101" idx="1"/>
              <a:endCxn id="89095" idx="1"/>
            </p:cNvCxnSpPr>
            <p:nvPr/>
          </p:nvCxnSpPr>
          <p:spPr bwMode="auto">
            <a:xfrm rot="5400000" flipH="1" flipV="1">
              <a:off x="2664" y="2376"/>
              <a:ext cx="95" cy="816"/>
            </a:xfrm>
            <a:prstGeom prst="bentConnector3">
              <a:avLst>
                <a:gd name="adj1" fmla="val -152630"/>
              </a:avLst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9115" name="Text Box 26"/>
            <p:cNvSpPr txBox="1">
              <a:spLocks noChangeArrowheads="1"/>
            </p:cNvSpPr>
            <p:nvPr/>
          </p:nvSpPr>
          <p:spPr bwMode="auto">
            <a:xfrm>
              <a:off x="2448" y="3024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/>
                <a:t>队列</a:t>
              </a:r>
            </a:p>
          </p:txBody>
        </p:sp>
      </p:grp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队列顺序存储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循环队列</a:t>
            </a:r>
          </a:p>
        </p:txBody>
      </p:sp>
      <p:sp>
        <p:nvSpPr>
          <p:cNvPr id="28" name="矩形 27"/>
          <p:cNvSpPr/>
          <p:nvPr/>
        </p:nvSpPr>
        <p:spPr>
          <a:xfrm>
            <a:off x="6286500" y="5867400"/>
            <a:ext cx="403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注：</a:t>
            </a:r>
            <a:r>
              <a:rPr lang="en-US" altLang="zh-CN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MAXQSIZE</a:t>
            </a:r>
            <a:r>
              <a:rPr lang="zh-CN" altLang="en-US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代表队列的最大容量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205173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ext Box 2"/>
          <p:cNvSpPr txBox="1">
            <a:spLocks noChangeArrowheads="1"/>
          </p:cNvSpPr>
          <p:nvPr/>
        </p:nvSpPr>
        <p:spPr bwMode="auto">
          <a:xfrm>
            <a:off x="5664200" y="5876926"/>
            <a:ext cx="2668588" cy="701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Tahoma" charset="0"/>
              </a:rPr>
              <a:t>此时</a:t>
            </a:r>
            <a:r>
              <a:rPr lang="en-US" altLang="zh-CN" sz="2000" b="1" dirty="0">
                <a:latin typeface="Tahoma" charset="0"/>
              </a:rPr>
              <a:t>, </a:t>
            </a:r>
            <a:r>
              <a:rPr lang="zh-CN" altLang="en-US" sz="2000" b="1" dirty="0">
                <a:latin typeface="Tahoma" charset="0"/>
              </a:rPr>
              <a:t>队空</a:t>
            </a:r>
            <a:r>
              <a:rPr lang="en-US" altLang="zh-CN" sz="2000" b="1" dirty="0">
                <a:latin typeface="Tahoma" charset="0"/>
              </a:rPr>
              <a:t>. </a:t>
            </a:r>
            <a:r>
              <a:rPr lang="zh-CN" altLang="en-US" sz="2000" b="1" dirty="0" smtClean="0">
                <a:latin typeface="Tahoma" charset="0"/>
              </a:rPr>
              <a:t>有</a:t>
            </a:r>
            <a:r>
              <a:rPr lang="en-US" altLang="en-US" sz="2000" b="1" dirty="0" smtClean="0">
                <a:latin typeface="Tahoma" charset="0"/>
              </a:rPr>
              <a:t>front=</a:t>
            </a:r>
            <a:r>
              <a:rPr lang="en-US" altLang="zh-CN" sz="2000" b="1" dirty="0" smtClean="0">
                <a:latin typeface="Tahoma" charset="0"/>
              </a:rPr>
              <a:t>=</a:t>
            </a:r>
            <a:r>
              <a:rPr lang="en-US" altLang="en-US" sz="2000" b="1" dirty="0" smtClean="0">
                <a:latin typeface="Tahoma" charset="0"/>
              </a:rPr>
              <a:t>rear</a:t>
            </a:r>
            <a:endParaRPr lang="en-US" altLang="zh-CN" sz="2000" dirty="0">
              <a:latin typeface="Tahoma" charset="0"/>
            </a:endParaRPr>
          </a:p>
        </p:txBody>
      </p:sp>
      <p:sp>
        <p:nvSpPr>
          <p:cNvPr id="192515" name="Text Box 3"/>
          <p:cNvSpPr txBox="1">
            <a:spLocks noChangeArrowheads="1"/>
          </p:cNvSpPr>
          <p:nvPr/>
        </p:nvSpPr>
        <p:spPr bwMode="auto">
          <a:xfrm>
            <a:off x="5232401" y="3213101"/>
            <a:ext cx="2663825" cy="701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Tahoma" charset="0"/>
              </a:rPr>
              <a:t>此时</a:t>
            </a:r>
            <a:r>
              <a:rPr lang="en-US" altLang="zh-CN" sz="2000" b="1" dirty="0">
                <a:latin typeface="Tahoma" charset="0"/>
              </a:rPr>
              <a:t>, </a:t>
            </a:r>
            <a:r>
              <a:rPr lang="zh-CN" altLang="en-US" sz="2000" b="1" dirty="0">
                <a:latin typeface="Tahoma" charset="0"/>
              </a:rPr>
              <a:t>队满</a:t>
            </a:r>
            <a:r>
              <a:rPr lang="en-US" altLang="zh-CN" sz="2000" b="1" dirty="0">
                <a:latin typeface="Tahoma" charset="0"/>
              </a:rPr>
              <a:t>. </a:t>
            </a:r>
            <a:r>
              <a:rPr lang="zh-CN" altLang="en-US" sz="2000" b="1" dirty="0" smtClean="0">
                <a:latin typeface="Tahoma" charset="0"/>
              </a:rPr>
              <a:t>有</a:t>
            </a:r>
            <a:r>
              <a:rPr lang="en-US" altLang="en-US" sz="2000" b="1" dirty="0" smtClean="0">
                <a:latin typeface="Tahoma" charset="0"/>
              </a:rPr>
              <a:t>front=</a:t>
            </a:r>
            <a:r>
              <a:rPr lang="en-US" altLang="zh-CN" sz="2000" b="1" dirty="0" smtClean="0">
                <a:latin typeface="Tahoma" charset="0"/>
              </a:rPr>
              <a:t>=</a:t>
            </a:r>
            <a:r>
              <a:rPr lang="en-US" altLang="en-US" sz="2000" b="1" dirty="0" smtClean="0">
                <a:latin typeface="Tahoma" charset="0"/>
              </a:rPr>
              <a:t>rear</a:t>
            </a:r>
            <a:endParaRPr lang="en-US" altLang="zh-CN" sz="2000" dirty="0">
              <a:latin typeface="Tahoma" charset="0"/>
            </a:endParaRP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79588" y="1212851"/>
            <a:ext cx="7518400" cy="45720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例</a:t>
            </a:r>
            <a:r>
              <a:rPr lang="en-US" altLang="zh-CN" sz="2600" dirty="0">
                <a:latin typeface="SimSun" charset="-122"/>
                <a:ea typeface="SimSun" charset="-122"/>
                <a:cs typeface="SimSun" charset="-122"/>
              </a:rPr>
              <a:t>. </a:t>
            </a:r>
            <a:r>
              <a:rPr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MAXQSIZE=6</a:t>
            </a:r>
            <a:r>
              <a:rPr lang="en-US" altLang="zh-CN" sz="2600" dirty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初始状态和操作过程如下</a:t>
            </a:r>
            <a:r>
              <a:rPr lang="en-US" altLang="zh-CN" sz="2600" dirty="0">
                <a:latin typeface="SimSun" charset="-122"/>
                <a:ea typeface="SimSun" charset="-122"/>
                <a:cs typeface="SimSun" charset="-122"/>
              </a:rPr>
              <a:t>: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486400" y="2057400"/>
            <a:ext cx="1981200" cy="609600"/>
            <a:chOff x="2496" y="1296"/>
            <a:chExt cx="1248" cy="384"/>
          </a:xfrm>
        </p:grpSpPr>
        <p:sp>
          <p:nvSpPr>
            <p:cNvPr id="90220" name="AutoShape 44"/>
            <p:cNvSpPr>
              <a:spLocks noChangeArrowheads="1"/>
            </p:cNvSpPr>
            <p:nvPr/>
          </p:nvSpPr>
          <p:spPr bwMode="auto">
            <a:xfrm>
              <a:off x="2496" y="1488"/>
              <a:ext cx="1248" cy="192"/>
            </a:xfrm>
            <a:prstGeom prst="rightArrow">
              <a:avLst>
                <a:gd name="adj1" fmla="val 50000"/>
                <a:gd name="adj2" fmla="val 162500"/>
              </a:avLst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221" name="Text Box 45"/>
            <p:cNvSpPr txBox="1">
              <a:spLocks noChangeArrowheads="1"/>
            </p:cNvSpPr>
            <p:nvPr/>
          </p:nvSpPr>
          <p:spPr bwMode="auto">
            <a:xfrm>
              <a:off x="2640" y="1296"/>
              <a:ext cx="72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900" b="1">
                  <a:latin typeface="宋体" charset="-122"/>
                </a:rPr>
                <a:t>将</a:t>
              </a:r>
              <a:r>
                <a:rPr lang="en-US" altLang="zh-CN" sz="1900" b="1">
                  <a:latin typeface="宋体" charset="-122"/>
                </a:rPr>
                <a:t>F</a:t>
              </a:r>
              <a:r>
                <a:rPr lang="zh-CN" altLang="en-US" sz="1900" b="1">
                  <a:latin typeface="宋体" charset="-122"/>
                </a:rPr>
                <a:t>入队</a:t>
              </a:r>
              <a:endParaRPr lang="zh-CN" altLang="zh-CN" sz="1900">
                <a:latin typeface="宋体" charset="-122"/>
              </a:endParaRPr>
            </a:p>
          </p:txBody>
        </p:sp>
      </p:grpSp>
      <p:grpSp>
        <p:nvGrpSpPr>
          <p:cNvPr id="3" name="Group 75"/>
          <p:cNvGrpSpPr>
            <a:grpSpLocks/>
          </p:cNvGrpSpPr>
          <p:nvPr/>
        </p:nvGrpSpPr>
        <p:grpSpPr bwMode="auto">
          <a:xfrm>
            <a:off x="5562600" y="5105400"/>
            <a:ext cx="1905000" cy="533400"/>
            <a:chOff x="2544" y="3216"/>
            <a:chExt cx="1200" cy="336"/>
          </a:xfrm>
        </p:grpSpPr>
        <p:sp>
          <p:nvSpPr>
            <p:cNvPr id="90218" name="AutoShape 76"/>
            <p:cNvSpPr>
              <a:spLocks noChangeArrowheads="1"/>
            </p:cNvSpPr>
            <p:nvPr/>
          </p:nvSpPr>
          <p:spPr bwMode="auto">
            <a:xfrm>
              <a:off x="2544" y="3408"/>
              <a:ext cx="1200" cy="144"/>
            </a:xfrm>
            <a:prstGeom prst="rightArrow">
              <a:avLst>
                <a:gd name="adj1" fmla="val 50000"/>
                <a:gd name="adj2" fmla="val 208333"/>
              </a:avLst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219" name="Text Box 77"/>
            <p:cNvSpPr txBox="1">
              <a:spLocks noChangeArrowheads="1"/>
            </p:cNvSpPr>
            <p:nvPr/>
          </p:nvSpPr>
          <p:spPr bwMode="auto">
            <a:xfrm>
              <a:off x="2688" y="3216"/>
              <a:ext cx="6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ahoma" charset="0"/>
                </a:rPr>
                <a:t>再出队</a:t>
              </a:r>
            </a:p>
          </p:txBody>
        </p:sp>
      </p:grpSp>
      <p:grpSp>
        <p:nvGrpSpPr>
          <p:cNvPr id="90190" name="Group 78"/>
          <p:cNvGrpSpPr>
            <a:grpSpLocks/>
          </p:cNvGrpSpPr>
          <p:nvPr/>
        </p:nvGrpSpPr>
        <p:grpSpPr bwMode="auto">
          <a:xfrm>
            <a:off x="2100263" y="1763714"/>
            <a:ext cx="3275012" cy="2241550"/>
            <a:chOff x="385" y="1104"/>
            <a:chExt cx="2063" cy="1412"/>
          </a:xfrm>
        </p:grpSpPr>
        <p:sp>
          <p:nvSpPr>
            <p:cNvPr id="90201" name="Oval 7"/>
            <p:cNvSpPr>
              <a:spLocks noChangeArrowheads="1"/>
            </p:cNvSpPr>
            <p:nvPr/>
          </p:nvSpPr>
          <p:spPr bwMode="auto">
            <a:xfrm>
              <a:off x="1008" y="1114"/>
              <a:ext cx="1104" cy="10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202" name="Oval 8"/>
            <p:cNvSpPr>
              <a:spLocks noChangeArrowheads="1"/>
            </p:cNvSpPr>
            <p:nvPr/>
          </p:nvSpPr>
          <p:spPr bwMode="auto">
            <a:xfrm>
              <a:off x="1296" y="1354"/>
              <a:ext cx="528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203" name="Line 9"/>
            <p:cNvSpPr>
              <a:spLocks noChangeShapeType="1"/>
            </p:cNvSpPr>
            <p:nvPr/>
          </p:nvSpPr>
          <p:spPr bwMode="auto">
            <a:xfrm>
              <a:off x="1008" y="164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204" name="Line 10"/>
            <p:cNvSpPr>
              <a:spLocks noChangeShapeType="1"/>
            </p:cNvSpPr>
            <p:nvPr/>
          </p:nvSpPr>
          <p:spPr bwMode="auto">
            <a:xfrm>
              <a:off x="1824" y="164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205" name="Line 11"/>
            <p:cNvSpPr>
              <a:spLocks noChangeShapeType="1"/>
            </p:cNvSpPr>
            <p:nvPr/>
          </p:nvSpPr>
          <p:spPr bwMode="auto">
            <a:xfrm>
              <a:off x="1200" y="125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206" name="Line 12"/>
            <p:cNvSpPr>
              <a:spLocks noChangeShapeType="1"/>
            </p:cNvSpPr>
            <p:nvPr/>
          </p:nvSpPr>
          <p:spPr bwMode="auto">
            <a:xfrm>
              <a:off x="1680" y="1845"/>
              <a:ext cx="240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207" name="Line 13"/>
            <p:cNvSpPr>
              <a:spLocks noChangeShapeType="1"/>
            </p:cNvSpPr>
            <p:nvPr/>
          </p:nvSpPr>
          <p:spPr bwMode="auto">
            <a:xfrm flipH="1">
              <a:off x="1728" y="1210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208" name="Line 14"/>
            <p:cNvSpPr>
              <a:spLocks noChangeShapeType="1"/>
            </p:cNvSpPr>
            <p:nvPr/>
          </p:nvSpPr>
          <p:spPr bwMode="auto">
            <a:xfrm flipH="1">
              <a:off x="1200" y="1845"/>
              <a:ext cx="240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209" name="Text Box 15"/>
            <p:cNvSpPr txBox="1">
              <a:spLocks noChangeArrowheads="1"/>
            </p:cNvSpPr>
            <p:nvPr/>
          </p:nvSpPr>
          <p:spPr bwMode="auto">
            <a:xfrm>
              <a:off x="1104" y="169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charset="0"/>
                </a:rPr>
                <a:t>A</a:t>
              </a:r>
            </a:p>
          </p:txBody>
        </p:sp>
        <p:sp>
          <p:nvSpPr>
            <p:cNvPr id="90210" name="Text Box 16"/>
            <p:cNvSpPr txBox="1">
              <a:spLocks noChangeArrowheads="1"/>
            </p:cNvSpPr>
            <p:nvPr/>
          </p:nvSpPr>
          <p:spPr bwMode="auto">
            <a:xfrm>
              <a:off x="1093" y="135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charset="0"/>
                </a:rPr>
                <a:t>B</a:t>
              </a:r>
            </a:p>
          </p:txBody>
        </p:sp>
        <p:sp>
          <p:nvSpPr>
            <p:cNvPr id="90211" name="Text Box 17"/>
            <p:cNvSpPr txBox="1">
              <a:spLocks noChangeArrowheads="1"/>
            </p:cNvSpPr>
            <p:nvPr/>
          </p:nvSpPr>
          <p:spPr bwMode="auto">
            <a:xfrm>
              <a:off x="1440" y="110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charset="0"/>
                </a:rPr>
                <a:t>C</a:t>
              </a:r>
            </a:p>
          </p:txBody>
        </p:sp>
        <p:sp>
          <p:nvSpPr>
            <p:cNvPr id="90212" name="Text Box 18"/>
            <p:cNvSpPr txBox="1">
              <a:spLocks noChangeArrowheads="1"/>
            </p:cNvSpPr>
            <p:nvPr/>
          </p:nvSpPr>
          <p:spPr bwMode="auto">
            <a:xfrm>
              <a:off x="1824" y="169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charset="0"/>
                </a:rPr>
                <a:t>E</a:t>
              </a:r>
            </a:p>
          </p:txBody>
        </p:sp>
        <p:sp>
          <p:nvSpPr>
            <p:cNvPr id="90213" name="Text Box 19"/>
            <p:cNvSpPr txBox="1">
              <a:spLocks noChangeArrowheads="1"/>
            </p:cNvSpPr>
            <p:nvPr/>
          </p:nvSpPr>
          <p:spPr bwMode="auto">
            <a:xfrm>
              <a:off x="1824" y="1306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charset="0"/>
                </a:rPr>
                <a:t>D</a:t>
              </a:r>
            </a:p>
          </p:txBody>
        </p:sp>
        <p:sp>
          <p:nvSpPr>
            <p:cNvPr id="90214" name="Line 20"/>
            <p:cNvSpPr>
              <a:spLocks noChangeShapeType="1"/>
            </p:cNvSpPr>
            <p:nvPr/>
          </p:nvSpPr>
          <p:spPr bwMode="auto">
            <a:xfrm flipV="1">
              <a:off x="1680" y="221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215" name="Line 21"/>
            <p:cNvSpPr>
              <a:spLocks noChangeShapeType="1"/>
            </p:cNvSpPr>
            <p:nvPr/>
          </p:nvSpPr>
          <p:spPr bwMode="auto">
            <a:xfrm flipV="1">
              <a:off x="839" y="1888"/>
              <a:ext cx="18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216" name="Text Box 22"/>
            <p:cNvSpPr txBox="1">
              <a:spLocks noChangeArrowheads="1"/>
            </p:cNvSpPr>
            <p:nvPr/>
          </p:nvSpPr>
          <p:spPr bwMode="auto">
            <a:xfrm>
              <a:off x="1728" y="2266"/>
              <a:ext cx="7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 smtClean="0">
                  <a:solidFill>
                    <a:srgbClr val="C00000"/>
                  </a:solidFill>
                  <a:latin typeface="Tahoma" charset="0"/>
                </a:rPr>
                <a:t>rear</a:t>
              </a:r>
              <a:endParaRPr lang="en-US" altLang="zh-CN" sz="2000" b="1" dirty="0">
                <a:solidFill>
                  <a:srgbClr val="C00000"/>
                </a:solidFill>
                <a:latin typeface="Tahoma" charset="0"/>
              </a:endParaRPr>
            </a:p>
          </p:txBody>
        </p:sp>
        <p:sp>
          <p:nvSpPr>
            <p:cNvPr id="90217" name="Text Box 23"/>
            <p:cNvSpPr txBox="1">
              <a:spLocks noChangeArrowheads="1"/>
            </p:cNvSpPr>
            <p:nvPr/>
          </p:nvSpPr>
          <p:spPr bwMode="auto">
            <a:xfrm>
              <a:off x="385" y="1979"/>
              <a:ext cx="8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 smtClean="0">
                  <a:solidFill>
                    <a:srgbClr val="C00000"/>
                  </a:solidFill>
                  <a:latin typeface="Tahoma" charset="0"/>
                </a:rPr>
                <a:t>front</a:t>
              </a:r>
              <a:endParaRPr lang="en-US" altLang="zh-CN" sz="2000" b="1" dirty="0">
                <a:solidFill>
                  <a:srgbClr val="C00000"/>
                </a:solidFill>
                <a:latin typeface="Tahoma" charset="0"/>
              </a:endParaRPr>
            </a:p>
          </p:txBody>
        </p:sp>
      </p:grpSp>
      <p:grpSp>
        <p:nvGrpSpPr>
          <p:cNvPr id="90191" name="Group 60"/>
          <p:cNvGrpSpPr>
            <a:grpSpLocks/>
          </p:cNvGrpSpPr>
          <p:nvPr/>
        </p:nvGrpSpPr>
        <p:grpSpPr bwMode="auto">
          <a:xfrm>
            <a:off x="2151569" y="3603393"/>
            <a:ext cx="1905000" cy="1066800"/>
            <a:chOff x="480" y="2208"/>
            <a:chExt cx="1104" cy="672"/>
          </a:xfrm>
        </p:grpSpPr>
        <p:sp>
          <p:nvSpPr>
            <p:cNvPr id="90199" name="AutoShape 61"/>
            <p:cNvSpPr>
              <a:spLocks noChangeArrowheads="1"/>
            </p:cNvSpPr>
            <p:nvPr/>
          </p:nvSpPr>
          <p:spPr bwMode="auto">
            <a:xfrm>
              <a:off x="1392" y="2208"/>
              <a:ext cx="192" cy="672"/>
            </a:xfrm>
            <a:prstGeom prst="downArrow">
              <a:avLst>
                <a:gd name="adj1" fmla="val 50000"/>
                <a:gd name="adj2" fmla="val 87500"/>
              </a:avLst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200" name="Text Box 62"/>
            <p:cNvSpPr txBox="1">
              <a:spLocks noChangeArrowheads="1"/>
            </p:cNvSpPr>
            <p:nvPr/>
          </p:nvSpPr>
          <p:spPr bwMode="auto">
            <a:xfrm>
              <a:off x="480" y="2342"/>
              <a:ext cx="10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latin typeface="Tahoma" charset="0"/>
                </a:rPr>
                <a:t>连续</a:t>
              </a:r>
              <a:r>
                <a:rPr lang="en-US" altLang="zh-CN" sz="2000" b="1" dirty="0">
                  <a:latin typeface="Tahoma" charset="0"/>
                </a:rPr>
                <a:t>4</a:t>
              </a:r>
              <a:r>
                <a:rPr lang="zh-CN" altLang="en-US" sz="2000" b="1" dirty="0">
                  <a:latin typeface="Tahoma" charset="0"/>
                </a:rPr>
                <a:t>次出队</a:t>
              </a:r>
              <a:endParaRPr lang="zh-CN" altLang="en-US" sz="2200" dirty="0">
                <a:latin typeface="Tahoma" charset="0"/>
              </a:endParaRPr>
            </a:p>
          </p:txBody>
        </p:sp>
      </p:grpSp>
      <p:grpSp>
        <p:nvGrpSpPr>
          <p:cNvPr id="90192" name="Group 89"/>
          <p:cNvGrpSpPr>
            <a:grpSpLocks/>
          </p:cNvGrpSpPr>
          <p:nvPr/>
        </p:nvGrpSpPr>
        <p:grpSpPr bwMode="auto">
          <a:xfrm>
            <a:off x="3575050" y="2060576"/>
            <a:ext cx="792162" cy="1014412"/>
            <a:chOff x="1292" y="1298"/>
            <a:chExt cx="499" cy="639"/>
          </a:xfrm>
        </p:grpSpPr>
        <p:sp>
          <p:nvSpPr>
            <p:cNvPr id="90193" name="Text Box 83"/>
            <p:cNvSpPr txBox="1">
              <a:spLocks noChangeArrowheads="1"/>
            </p:cNvSpPr>
            <p:nvPr/>
          </p:nvSpPr>
          <p:spPr bwMode="auto">
            <a:xfrm>
              <a:off x="1640" y="1446"/>
              <a:ext cx="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800" dirty="0" smtClean="0">
                  <a:latin typeface="Arial" charset="0"/>
                </a:rPr>
                <a:t>3</a:t>
              </a:r>
              <a:endParaRPr kumimoji="0" lang="en-US" altLang="zh-CN" sz="1800" dirty="0">
                <a:latin typeface="Arial" charset="0"/>
              </a:endParaRPr>
            </a:p>
          </p:txBody>
        </p:sp>
        <p:sp>
          <p:nvSpPr>
            <p:cNvPr id="90194" name="Text Box 84"/>
            <p:cNvSpPr txBox="1">
              <a:spLocks noChangeArrowheads="1"/>
            </p:cNvSpPr>
            <p:nvPr/>
          </p:nvSpPr>
          <p:spPr bwMode="auto">
            <a:xfrm>
              <a:off x="1655" y="1616"/>
              <a:ext cx="1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800" dirty="0" smtClean="0">
                  <a:latin typeface="Arial" charset="0"/>
                </a:rPr>
                <a:t>4</a:t>
              </a:r>
              <a:endParaRPr kumimoji="0" lang="en-US" altLang="zh-CN" sz="1800" dirty="0">
                <a:latin typeface="Arial" charset="0"/>
              </a:endParaRPr>
            </a:p>
          </p:txBody>
        </p:sp>
        <p:sp>
          <p:nvSpPr>
            <p:cNvPr id="90195" name="Text Box 85"/>
            <p:cNvSpPr txBox="1">
              <a:spLocks noChangeArrowheads="1"/>
            </p:cNvSpPr>
            <p:nvPr/>
          </p:nvSpPr>
          <p:spPr bwMode="auto">
            <a:xfrm>
              <a:off x="1474" y="1706"/>
              <a:ext cx="1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800" dirty="0" smtClean="0">
                  <a:latin typeface="Arial" charset="0"/>
                </a:rPr>
                <a:t>5</a:t>
              </a:r>
              <a:endParaRPr kumimoji="0" lang="en-US" altLang="zh-CN" sz="1800" dirty="0">
                <a:latin typeface="Arial" charset="0"/>
              </a:endParaRPr>
            </a:p>
          </p:txBody>
        </p:sp>
        <p:sp>
          <p:nvSpPr>
            <p:cNvPr id="90196" name="Text Box 86"/>
            <p:cNvSpPr txBox="1">
              <a:spLocks noChangeArrowheads="1"/>
            </p:cNvSpPr>
            <p:nvPr/>
          </p:nvSpPr>
          <p:spPr bwMode="auto">
            <a:xfrm>
              <a:off x="1292" y="1616"/>
              <a:ext cx="1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800" dirty="0">
                  <a:latin typeface="Arial" charset="0"/>
                </a:rPr>
                <a:t>0</a:t>
              </a:r>
              <a:endParaRPr kumimoji="0" lang="en-US" altLang="zh-CN" sz="1800" dirty="0">
                <a:latin typeface="Arial" charset="0"/>
              </a:endParaRPr>
            </a:p>
          </p:txBody>
        </p:sp>
        <p:sp>
          <p:nvSpPr>
            <p:cNvPr id="90197" name="Text Box 87"/>
            <p:cNvSpPr txBox="1">
              <a:spLocks noChangeArrowheads="1"/>
            </p:cNvSpPr>
            <p:nvPr/>
          </p:nvSpPr>
          <p:spPr bwMode="auto">
            <a:xfrm>
              <a:off x="1292" y="1434"/>
              <a:ext cx="1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800" dirty="0" smtClean="0">
                  <a:latin typeface="Arial" charset="0"/>
                </a:rPr>
                <a:t>1</a:t>
              </a:r>
              <a:endParaRPr kumimoji="0" lang="en-US" altLang="zh-CN" sz="1800" dirty="0">
                <a:latin typeface="Arial" charset="0"/>
              </a:endParaRPr>
            </a:p>
          </p:txBody>
        </p:sp>
        <p:sp>
          <p:nvSpPr>
            <p:cNvPr id="90198" name="Text Box 88"/>
            <p:cNvSpPr txBox="1">
              <a:spLocks noChangeArrowheads="1"/>
            </p:cNvSpPr>
            <p:nvPr/>
          </p:nvSpPr>
          <p:spPr bwMode="auto">
            <a:xfrm>
              <a:off x="1474" y="1298"/>
              <a:ext cx="1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800" dirty="0" smtClean="0">
                  <a:latin typeface="Arial" charset="0"/>
                </a:rPr>
                <a:t>2</a:t>
              </a:r>
              <a:endParaRPr kumimoji="0" lang="en-US" altLang="zh-CN" sz="1800" dirty="0">
                <a:latin typeface="Arial" charset="0"/>
              </a:endParaRPr>
            </a:p>
          </p:txBody>
        </p:sp>
      </p:grpSp>
      <p:grpSp>
        <p:nvGrpSpPr>
          <p:cNvPr id="90121" name="Group 112"/>
          <p:cNvGrpSpPr>
            <a:grpSpLocks/>
          </p:cNvGrpSpPr>
          <p:nvPr/>
        </p:nvGrpSpPr>
        <p:grpSpPr bwMode="auto">
          <a:xfrm>
            <a:off x="3000375" y="4632326"/>
            <a:ext cx="2890838" cy="2225675"/>
            <a:chOff x="930" y="2918"/>
            <a:chExt cx="1821" cy="1402"/>
          </a:xfrm>
        </p:grpSpPr>
        <p:grpSp>
          <p:nvGrpSpPr>
            <p:cNvPr id="90169" name="Group 79"/>
            <p:cNvGrpSpPr>
              <a:grpSpLocks/>
            </p:cNvGrpSpPr>
            <p:nvPr/>
          </p:nvGrpSpPr>
          <p:grpSpPr bwMode="auto">
            <a:xfrm>
              <a:off x="930" y="2918"/>
              <a:ext cx="1821" cy="1402"/>
              <a:chOff x="1008" y="2918"/>
              <a:chExt cx="1821" cy="1402"/>
            </a:xfrm>
          </p:grpSpPr>
          <p:sp>
            <p:nvSpPr>
              <p:cNvPr id="90177" name="Oval 47"/>
              <p:cNvSpPr>
                <a:spLocks noChangeArrowheads="1"/>
              </p:cNvSpPr>
              <p:nvPr/>
            </p:nvSpPr>
            <p:spPr bwMode="auto">
              <a:xfrm>
                <a:off x="1008" y="2918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0178" name="Oval 48"/>
              <p:cNvSpPr>
                <a:spLocks noChangeArrowheads="1"/>
              </p:cNvSpPr>
              <p:nvPr/>
            </p:nvSpPr>
            <p:spPr bwMode="auto">
              <a:xfrm>
                <a:off x="1296" y="3158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0179" name="Line 49"/>
              <p:cNvSpPr>
                <a:spLocks noChangeShapeType="1"/>
              </p:cNvSpPr>
              <p:nvPr/>
            </p:nvSpPr>
            <p:spPr bwMode="auto">
              <a:xfrm>
                <a:off x="1008" y="3446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80" name="Line 50"/>
              <p:cNvSpPr>
                <a:spLocks noChangeShapeType="1"/>
              </p:cNvSpPr>
              <p:nvPr/>
            </p:nvSpPr>
            <p:spPr bwMode="auto">
              <a:xfrm>
                <a:off x="1824" y="3446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81" name="Line 51"/>
              <p:cNvSpPr>
                <a:spLocks noChangeShapeType="1"/>
              </p:cNvSpPr>
              <p:nvPr/>
            </p:nvSpPr>
            <p:spPr bwMode="auto">
              <a:xfrm>
                <a:off x="1200" y="3062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82" name="Line 52"/>
              <p:cNvSpPr>
                <a:spLocks noChangeShapeType="1"/>
              </p:cNvSpPr>
              <p:nvPr/>
            </p:nvSpPr>
            <p:spPr bwMode="auto">
              <a:xfrm>
                <a:off x="1680" y="3648"/>
                <a:ext cx="240" cy="2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83" name="Line 53"/>
              <p:cNvSpPr>
                <a:spLocks noChangeShapeType="1"/>
              </p:cNvSpPr>
              <p:nvPr/>
            </p:nvSpPr>
            <p:spPr bwMode="auto">
              <a:xfrm flipH="1">
                <a:off x="1728" y="3014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84" name="Line 54"/>
              <p:cNvSpPr>
                <a:spLocks noChangeShapeType="1"/>
              </p:cNvSpPr>
              <p:nvPr/>
            </p:nvSpPr>
            <p:spPr bwMode="auto">
              <a:xfrm flipH="1">
                <a:off x="1200" y="3649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85" name="Text Box 55"/>
              <p:cNvSpPr txBox="1">
                <a:spLocks noChangeArrowheads="1"/>
              </p:cNvSpPr>
              <p:nvPr/>
            </p:nvSpPr>
            <p:spPr bwMode="auto">
              <a:xfrm>
                <a:off x="1824" y="349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E</a:t>
                </a:r>
              </a:p>
            </p:txBody>
          </p:sp>
          <p:sp>
            <p:nvSpPr>
              <p:cNvPr id="90186" name="Line 56"/>
              <p:cNvSpPr>
                <a:spLocks noChangeShapeType="1"/>
              </p:cNvSpPr>
              <p:nvPr/>
            </p:nvSpPr>
            <p:spPr bwMode="auto">
              <a:xfrm flipH="1">
                <a:off x="2112" y="373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87" name="Text Box 57"/>
              <p:cNvSpPr txBox="1">
                <a:spLocks noChangeArrowheads="1"/>
              </p:cNvSpPr>
              <p:nvPr/>
            </p:nvSpPr>
            <p:spPr bwMode="auto">
              <a:xfrm>
                <a:off x="2109" y="3475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>
                    <a:solidFill>
                      <a:srgbClr val="C00000"/>
                    </a:solidFill>
                    <a:latin typeface="Tahoma" charset="0"/>
                  </a:rPr>
                  <a:t>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90188" name="Text Box 58"/>
              <p:cNvSpPr txBox="1">
                <a:spLocks noChangeArrowheads="1"/>
              </p:cNvSpPr>
              <p:nvPr/>
            </p:nvSpPr>
            <p:spPr bwMode="auto">
              <a:xfrm>
                <a:off x="1292" y="4070"/>
                <a:ext cx="62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>
                    <a:solidFill>
                      <a:srgbClr val="C00000"/>
                    </a:solidFill>
                    <a:latin typeface="Tahoma" charset="0"/>
                  </a:rPr>
                  <a:t>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90189" name="Line 59"/>
              <p:cNvSpPr>
                <a:spLocks noChangeShapeType="1"/>
              </p:cNvSpPr>
              <p:nvPr/>
            </p:nvSpPr>
            <p:spPr bwMode="auto">
              <a:xfrm flipV="1">
                <a:off x="1565" y="3974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0170" name="Group 90"/>
            <p:cNvGrpSpPr>
              <a:grpSpLocks/>
            </p:cNvGrpSpPr>
            <p:nvPr/>
          </p:nvGrpSpPr>
          <p:grpSpPr bwMode="auto">
            <a:xfrm>
              <a:off x="1202" y="3109"/>
              <a:ext cx="499" cy="639"/>
              <a:chOff x="1292" y="1298"/>
              <a:chExt cx="499" cy="639"/>
            </a:xfrm>
          </p:grpSpPr>
          <p:sp>
            <p:nvSpPr>
              <p:cNvPr id="90171" name="Text Box 91"/>
              <p:cNvSpPr txBox="1">
                <a:spLocks noChangeArrowheads="1"/>
              </p:cNvSpPr>
              <p:nvPr/>
            </p:nvSpPr>
            <p:spPr bwMode="auto">
              <a:xfrm>
                <a:off x="1655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smtClean="0">
                    <a:latin typeface="Arial" charset="0"/>
                  </a:rPr>
                  <a:t>3</a:t>
                </a:r>
                <a:endParaRPr kumimoji="0" lang="en-US" altLang="zh-CN" sz="1800">
                  <a:latin typeface="Arial" charset="0"/>
                </a:endParaRPr>
              </a:p>
            </p:txBody>
          </p:sp>
          <p:sp>
            <p:nvSpPr>
              <p:cNvPr id="90172" name="Text Box 92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73" name="Text Box 93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74" name="Text Box 94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75" name="Text Box 95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76" name="Text Box 96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grpSp>
        <p:nvGrpSpPr>
          <p:cNvPr id="90122" name="Group 113"/>
          <p:cNvGrpSpPr>
            <a:grpSpLocks/>
          </p:cNvGrpSpPr>
          <p:nvPr/>
        </p:nvGrpSpPr>
        <p:grpSpPr bwMode="auto">
          <a:xfrm>
            <a:off x="8256588" y="1700214"/>
            <a:ext cx="2184400" cy="2270125"/>
            <a:chOff x="4241" y="1071"/>
            <a:chExt cx="1376" cy="1430"/>
          </a:xfrm>
        </p:grpSpPr>
        <p:grpSp>
          <p:nvGrpSpPr>
            <p:cNvPr id="90143" name="Group 81"/>
            <p:cNvGrpSpPr>
              <a:grpSpLocks/>
            </p:cNvGrpSpPr>
            <p:nvPr/>
          </p:nvGrpSpPr>
          <p:grpSpPr bwMode="auto">
            <a:xfrm>
              <a:off x="4241" y="1071"/>
              <a:ext cx="1376" cy="1430"/>
              <a:chOff x="4241" y="1071"/>
              <a:chExt cx="1376" cy="1430"/>
            </a:xfrm>
          </p:grpSpPr>
          <p:sp>
            <p:nvSpPr>
              <p:cNvPr id="90151" name="Line 39"/>
              <p:cNvSpPr>
                <a:spLocks noChangeShapeType="1"/>
              </p:cNvSpPr>
              <p:nvPr/>
            </p:nvSpPr>
            <p:spPr bwMode="auto">
              <a:xfrm flipV="1">
                <a:off x="4332" y="1933"/>
                <a:ext cx="272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52" name="Text Box 40"/>
              <p:cNvSpPr txBox="1">
                <a:spLocks noChangeArrowheads="1"/>
              </p:cNvSpPr>
              <p:nvPr/>
            </p:nvSpPr>
            <p:spPr bwMode="auto">
              <a:xfrm>
                <a:off x="4241" y="2251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>
                    <a:solidFill>
                      <a:srgbClr val="C00000"/>
                    </a:solidFill>
                    <a:latin typeface="Tahoma" charset="0"/>
                  </a:rPr>
                  <a:t>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90153" name="Text Box 41"/>
              <p:cNvSpPr txBox="1">
                <a:spLocks noChangeArrowheads="1"/>
              </p:cNvSpPr>
              <p:nvPr/>
            </p:nvSpPr>
            <p:spPr bwMode="auto">
              <a:xfrm>
                <a:off x="4241" y="2069"/>
                <a:ext cx="62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>
                    <a:solidFill>
                      <a:srgbClr val="C00000"/>
                    </a:solidFill>
                    <a:latin typeface="Tahoma" charset="0"/>
                  </a:rPr>
                  <a:t>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grpSp>
            <p:nvGrpSpPr>
              <p:cNvPr id="90154" name="Group 80"/>
              <p:cNvGrpSpPr>
                <a:grpSpLocks/>
              </p:cNvGrpSpPr>
              <p:nvPr/>
            </p:nvGrpSpPr>
            <p:grpSpPr bwMode="auto">
              <a:xfrm>
                <a:off x="4513" y="1071"/>
                <a:ext cx="1104" cy="1066"/>
                <a:chOff x="4464" y="1071"/>
                <a:chExt cx="1104" cy="1066"/>
              </a:xfrm>
            </p:grpSpPr>
            <p:sp>
              <p:nvSpPr>
                <p:cNvPr id="90155" name="Oval 25"/>
                <p:cNvSpPr>
                  <a:spLocks noChangeArrowheads="1"/>
                </p:cNvSpPr>
                <p:nvPr/>
              </p:nvSpPr>
              <p:spPr bwMode="auto">
                <a:xfrm>
                  <a:off x="4464" y="1081"/>
                  <a:ext cx="1104" cy="10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0156" name="Oval 27"/>
                <p:cNvSpPr>
                  <a:spLocks noChangeArrowheads="1"/>
                </p:cNvSpPr>
                <p:nvPr/>
              </p:nvSpPr>
              <p:spPr bwMode="auto">
                <a:xfrm>
                  <a:off x="4752" y="1321"/>
                  <a:ext cx="528" cy="52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0157" name="Line 28"/>
                <p:cNvSpPr>
                  <a:spLocks noChangeShapeType="1"/>
                </p:cNvSpPr>
                <p:nvPr/>
              </p:nvSpPr>
              <p:spPr bwMode="auto">
                <a:xfrm>
                  <a:off x="4464" y="1609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158" name="Line 29"/>
                <p:cNvSpPr>
                  <a:spLocks noChangeShapeType="1"/>
                </p:cNvSpPr>
                <p:nvPr/>
              </p:nvSpPr>
              <p:spPr bwMode="auto">
                <a:xfrm>
                  <a:off x="5280" y="1609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159" name="Line 30"/>
                <p:cNvSpPr>
                  <a:spLocks noChangeShapeType="1"/>
                </p:cNvSpPr>
                <p:nvPr/>
              </p:nvSpPr>
              <p:spPr bwMode="auto">
                <a:xfrm>
                  <a:off x="4656" y="1225"/>
                  <a:ext cx="192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160" name="Line 31"/>
                <p:cNvSpPr>
                  <a:spLocks noChangeShapeType="1"/>
                </p:cNvSpPr>
                <p:nvPr/>
              </p:nvSpPr>
              <p:spPr bwMode="auto">
                <a:xfrm>
                  <a:off x="5136" y="1812"/>
                  <a:ext cx="240" cy="22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161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84" y="1177"/>
                  <a:ext cx="144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162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4656" y="1812"/>
                  <a:ext cx="240" cy="22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16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560" y="1657"/>
                  <a:ext cx="240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latin typeface="Tahoma" charset="0"/>
                    </a:rPr>
                    <a:t>A</a:t>
                  </a:r>
                </a:p>
              </p:txBody>
            </p:sp>
            <p:sp>
              <p:nvSpPr>
                <p:cNvPr id="9016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549" y="1321"/>
                  <a:ext cx="240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latin typeface="Tahoma" charset="0"/>
                    </a:rPr>
                    <a:t>B</a:t>
                  </a:r>
                </a:p>
              </p:txBody>
            </p:sp>
            <p:sp>
              <p:nvSpPr>
                <p:cNvPr id="90165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896" y="1071"/>
                  <a:ext cx="240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latin typeface="Tahoma" charset="0"/>
                    </a:rPr>
                    <a:t>C</a:t>
                  </a:r>
                </a:p>
              </p:txBody>
            </p:sp>
            <p:sp>
              <p:nvSpPr>
                <p:cNvPr id="90166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5280" y="1657"/>
                  <a:ext cx="240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latin typeface="Tahoma" charset="0"/>
                    </a:rPr>
                    <a:t>E</a:t>
                  </a:r>
                </a:p>
              </p:txBody>
            </p:sp>
            <p:sp>
              <p:nvSpPr>
                <p:cNvPr id="90167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5280" y="1273"/>
                  <a:ext cx="240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latin typeface="Tahoma" charset="0"/>
                    </a:rPr>
                    <a:t>D</a:t>
                  </a:r>
                </a:p>
              </p:txBody>
            </p:sp>
            <p:sp>
              <p:nvSpPr>
                <p:cNvPr id="9016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929" y="1835"/>
                  <a:ext cx="240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>
                      <a:latin typeface="Tahoma" charset="0"/>
                    </a:rPr>
                    <a:t>F</a:t>
                  </a:r>
                </a:p>
              </p:txBody>
            </p:sp>
          </p:grpSp>
        </p:grpSp>
        <p:grpSp>
          <p:nvGrpSpPr>
            <p:cNvPr id="90144" name="Group 97"/>
            <p:cNvGrpSpPr>
              <a:grpSpLocks/>
            </p:cNvGrpSpPr>
            <p:nvPr/>
          </p:nvGrpSpPr>
          <p:grpSpPr bwMode="auto">
            <a:xfrm>
              <a:off x="4785" y="1253"/>
              <a:ext cx="499" cy="639"/>
              <a:chOff x="1292" y="1298"/>
              <a:chExt cx="499" cy="639"/>
            </a:xfrm>
          </p:grpSpPr>
          <p:sp>
            <p:nvSpPr>
              <p:cNvPr id="90145" name="Text Box 98"/>
              <p:cNvSpPr txBox="1">
                <a:spLocks noChangeArrowheads="1"/>
              </p:cNvSpPr>
              <p:nvPr/>
            </p:nvSpPr>
            <p:spPr bwMode="auto">
              <a:xfrm>
                <a:off x="1655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46" name="Text Box 99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47" name="Text Box 100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48" name="Text Box 101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smtClean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49" name="Text Box 102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50" name="Text Box 103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grpSp>
        <p:nvGrpSpPr>
          <p:cNvPr id="90123" name="Group 114"/>
          <p:cNvGrpSpPr>
            <a:grpSpLocks/>
          </p:cNvGrpSpPr>
          <p:nvPr/>
        </p:nvGrpSpPr>
        <p:grpSpPr bwMode="auto">
          <a:xfrm>
            <a:off x="8401050" y="4445000"/>
            <a:ext cx="1987550" cy="2413000"/>
            <a:chOff x="4332" y="2800"/>
            <a:chExt cx="1252" cy="1520"/>
          </a:xfrm>
        </p:grpSpPr>
        <p:grpSp>
          <p:nvGrpSpPr>
            <p:cNvPr id="90124" name="Group 82"/>
            <p:cNvGrpSpPr>
              <a:grpSpLocks/>
            </p:cNvGrpSpPr>
            <p:nvPr/>
          </p:nvGrpSpPr>
          <p:grpSpPr bwMode="auto">
            <a:xfrm>
              <a:off x="4332" y="2800"/>
              <a:ext cx="1252" cy="1520"/>
              <a:chOff x="3936" y="2704"/>
              <a:chExt cx="1252" cy="1520"/>
            </a:xfrm>
          </p:grpSpPr>
          <p:sp>
            <p:nvSpPr>
              <p:cNvPr id="90132" name="Oval 64"/>
              <p:cNvSpPr>
                <a:spLocks noChangeArrowheads="1"/>
              </p:cNvSpPr>
              <p:nvPr/>
            </p:nvSpPr>
            <p:spPr bwMode="auto">
              <a:xfrm>
                <a:off x="3936" y="270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0133" name="Oval 65"/>
              <p:cNvSpPr>
                <a:spLocks noChangeArrowheads="1"/>
              </p:cNvSpPr>
              <p:nvPr/>
            </p:nvSpPr>
            <p:spPr bwMode="auto">
              <a:xfrm>
                <a:off x="4224" y="294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0134" name="Line 66"/>
              <p:cNvSpPr>
                <a:spLocks noChangeShapeType="1"/>
              </p:cNvSpPr>
              <p:nvPr/>
            </p:nvSpPr>
            <p:spPr bwMode="auto">
              <a:xfrm>
                <a:off x="3936" y="323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35" name="Line 67"/>
              <p:cNvSpPr>
                <a:spLocks noChangeShapeType="1"/>
              </p:cNvSpPr>
              <p:nvPr/>
            </p:nvSpPr>
            <p:spPr bwMode="auto">
              <a:xfrm>
                <a:off x="4752" y="323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36" name="Line 68"/>
              <p:cNvSpPr>
                <a:spLocks noChangeShapeType="1"/>
              </p:cNvSpPr>
              <p:nvPr/>
            </p:nvSpPr>
            <p:spPr bwMode="auto">
              <a:xfrm>
                <a:off x="4128" y="28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37" name="Line 69"/>
              <p:cNvSpPr>
                <a:spLocks noChangeShapeType="1"/>
              </p:cNvSpPr>
              <p:nvPr/>
            </p:nvSpPr>
            <p:spPr bwMode="auto">
              <a:xfrm>
                <a:off x="4608" y="343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38" name="Line 70"/>
              <p:cNvSpPr>
                <a:spLocks noChangeShapeType="1"/>
              </p:cNvSpPr>
              <p:nvPr/>
            </p:nvSpPr>
            <p:spPr bwMode="auto">
              <a:xfrm flipH="1">
                <a:off x="4656" y="280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39" name="Line 71"/>
              <p:cNvSpPr>
                <a:spLocks noChangeShapeType="1"/>
              </p:cNvSpPr>
              <p:nvPr/>
            </p:nvSpPr>
            <p:spPr bwMode="auto">
              <a:xfrm flipH="1">
                <a:off x="4128" y="343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0" name="Line 72"/>
              <p:cNvSpPr>
                <a:spLocks noChangeShapeType="1"/>
              </p:cNvSpPr>
              <p:nvPr/>
            </p:nvSpPr>
            <p:spPr bwMode="auto">
              <a:xfrm flipH="1" flipV="1">
                <a:off x="4604" y="3793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1" name="Text Box 73"/>
              <p:cNvSpPr txBox="1">
                <a:spLocks noChangeArrowheads="1"/>
              </p:cNvSpPr>
              <p:nvPr/>
            </p:nvSpPr>
            <p:spPr bwMode="auto">
              <a:xfrm>
                <a:off x="4468" y="3838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smtClean="0">
                    <a:solidFill>
                      <a:srgbClr val="C00000"/>
                    </a:solidFill>
                    <a:latin typeface="Tahoma" charset="0"/>
                  </a:rPr>
                  <a:t>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90142" name="Text Box 74"/>
              <p:cNvSpPr txBox="1">
                <a:spLocks noChangeArrowheads="1"/>
              </p:cNvSpPr>
              <p:nvPr/>
            </p:nvSpPr>
            <p:spPr bwMode="auto">
              <a:xfrm>
                <a:off x="4468" y="3974"/>
                <a:ext cx="62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smtClean="0">
                    <a:solidFill>
                      <a:srgbClr val="C00000"/>
                    </a:solidFill>
                    <a:latin typeface="Tahoma" charset="0"/>
                  </a:rPr>
                  <a:t>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90125" name="Group 104"/>
            <p:cNvGrpSpPr>
              <a:grpSpLocks/>
            </p:cNvGrpSpPr>
            <p:nvPr/>
          </p:nvGrpSpPr>
          <p:grpSpPr bwMode="auto">
            <a:xfrm>
              <a:off x="4604" y="2973"/>
              <a:ext cx="499" cy="639"/>
              <a:chOff x="1292" y="1298"/>
              <a:chExt cx="499" cy="639"/>
            </a:xfrm>
          </p:grpSpPr>
          <p:sp>
            <p:nvSpPr>
              <p:cNvPr id="90126" name="Text Box 105"/>
              <p:cNvSpPr txBox="1">
                <a:spLocks noChangeArrowheads="1"/>
              </p:cNvSpPr>
              <p:nvPr/>
            </p:nvSpPr>
            <p:spPr bwMode="auto">
              <a:xfrm>
                <a:off x="1655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27" name="Text Box 106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28" name="Text Box 107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29" name="Text Box 108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30" name="Text Box 109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90131" name="Text Box 110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sp>
        <p:nvSpPr>
          <p:cNvPr id="111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队列顺序存储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循环队列</a:t>
            </a:r>
          </a:p>
        </p:txBody>
      </p:sp>
    </p:spTree>
    <p:extLst>
      <p:ext uri="{BB962C8B-B14F-4D97-AF65-F5344CB8AC3E}">
        <p14:creationId xmlns:p14="http://schemas.microsoft.com/office/powerpoint/2010/main" val="203285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 animBg="1" autoUpdateAnimBg="0"/>
      <p:bldP spid="192515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49414" y="1548871"/>
            <a:ext cx="8534400" cy="102499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队满和队空时，均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有</a:t>
            </a:r>
            <a:r>
              <a:rPr lang="en-US" altLang="zh-CN" sz="2800" b="0" dirty="0" smtClean="0">
                <a:latin typeface="Times New Roman" charset="0"/>
                <a:ea typeface="Times New Roman" charset="0"/>
                <a:cs typeface="Times New Roman" charset="0"/>
              </a:rPr>
              <a:t>front==rear</a:t>
            </a:r>
            <a:endParaRPr lang="en-US" altLang="zh-CN" sz="2800" b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 因此，</a:t>
            </a:r>
            <a:r>
              <a:rPr lang="zh-CN" altLang="en-US" sz="28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只</a:t>
            </a:r>
            <a:r>
              <a:rPr lang="zh-CN" altLang="en-US" sz="2800" b="0" dirty="0" smtClean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凭</a:t>
            </a:r>
            <a:r>
              <a:rPr lang="en-US" altLang="zh-CN" sz="2800" b="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front==rear</a:t>
            </a:r>
            <a:r>
              <a:rPr lang="zh-CN" altLang="en-US" sz="2800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还无法区分是满还是空</a:t>
            </a:r>
          </a:p>
        </p:txBody>
      </p:sp>
      <p:sp>
        <p:nvSpPr>
          <p:cNvPr id="194564" name="Text Box 4"/>
          <p:cNvSpPr txBox="1">
            <a:spLocks noChangeArrowheads="1"/>
          </p:cNvSpPr>
          <p:nvPr/>
        </p:nvSpPr>
        <p:spPr bwMode="auto">
          <a:xfrm>
            <a:off x="1776414" y="3395664"/>
            <a:ext cx="8942386" cy="27392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方法一</a:t>
            </a:r>
            <a:r>
              <a:rPr lang="zh-CN" altLang="en-US" sz="32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用一个计数变量来记载队列中的元素个数</a:t>
            </a:r>
          </a:p>
          <a:p>
            <a:pPr marL="1371600" lvl="2" indent="-457200">
              <a:buClr>
                <a:schemeClr val="tx2"/>
              </a:buClr>
              <a:buSzPct val="80000"/>
              <a:buFont typeface="Wingdings" charset="2"/>
              <a:buChar char="n"/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 初始化队列时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c=0;  </a:t>
            </a:r>
          </a:p>
          <a:p>
            <a:pPr marL="1371600" lvl="2" indent="-457200">
              <a:buClr>
                <a:schemeClr val="tx2"/>
              </a:buClr>
              <a:buSzPct val="80000"/>
              <a:buFont typeface="Wingdings" charset="2"/>
              <a:buChar char="n"/>
            </a:pP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当入队时，计数变量＋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（ 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c=c+1 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）</a:t>
            </a:r>
          </a:p>
          <a:p>
            <a:pPr marL="1371600" lvl="2" indent="-457200">
              <a:buClr>
                <a:schemeClr val="tx2"/>
              </a:buClr>
              <a:buSzPct val="80000"/>
              <a:buFont typeface="Wingdings" charset="2"/>
              <a:buChar char="n"/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 当出队时，计数变量－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1 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c=c-1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）</a:t>
            </a:r>
          </a:p>
          <a:p>
            <a:pPr marL="1371600" lvl="2" indent="-457200">
              <a:buClr>
                <a:schemeClr val="tx2"/>
              </a:buClr>
              <a:buSzPct val="80000"/>
              <a:buFont typeface="Wingdings" charset="2"/>
              <a:buChar char="n"/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 当计数</a:t>
            </a:r>
            <a:r>
              <a:rPr lang="zh-CN" altLang="en-US" sz="2800" dirty="0" smtClean="0">
                <a:latin typeface="SimSun" charset="-122"/>
                <a:ea typeface="SimSun" charset="-122"/>
                <a:cs typeface="SimSun" charset="-122"/>
              </a:rPr>
              <a:t>变量</a:t>
            </a:r>
            <a:r>
              <a:rPr lang="en-US" altLang="zh-CN" sz="2800" dirty="0" smtClean="0">
                <a:latin typeface="SimSun" charset="-122"/>
                <a:ea typeface="SimSun" charset="-122"/>
                <a:cs typeface="SimSun" charset="-122"/>
              </a:rPr>
              <a:t>c==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MAXQSIZE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时，</a:t>
            </a:r>
            <a:r>
              <a:rPr lang="zh-CN" altLang="en-US" sz="28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队满</a:t>
            </a:r>
          </a:p>
          <a:p>
            <a:pPr marL="1371600" lvl="2" indent="-457200">
              <a:buClr>
                <a:schemeClr val="tx2"/>
              </a:buClr>
              <a:buSzPct val="80000"/>
              <a:buFont typeface="Wingdings" charset="2"/>
              <a:buChar char="n"/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 当计数</a:t>
            </a:r>
            <a:r>
              <a:rPr lang="zh-CN" altLang="en-US" sz="2800" dirty="0" smtClean="0">
                <a:latin typeface="SimSun" charset="-122"/>
                <a:ea typeface="SimSun" charset="-122"/>
                <a:cs typeface="SimSun" charset="-122"/>
              </a:rPr>
              <a:t>变量</a:t>
            </a:r>
            <a:r>
              <a:rPr lang="en-US" altLang="zh-CN" sz="2800" dirty="0" smtClean="0">
                <a:latin typeface="SimSun" charset="-122"/>
                <a:ea typeface="SimSun" charset="-122"/>
                <a:cs typeface="SimSun" charset="-122"/>
              </a:rPr>
              <a:t>c==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0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时，</a:t>
            </a:r>
            <a:r>
              <a:rPr lang="zh-CN" altLang="en-US" sz="28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队空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队列顺序存储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循环队列</a:t>
            </a:r>
          </a:p>
        </p:txBody>
      </p:sp>
    </p:spTree>
    <p:extLst>
      <p:ext uri="{BB962C8B-B14F-4D97-AF65-F5344CB8AC3E}">
        <p14:creationId xmlns:p14="http://schemas.microsoft.com/office/powerpoint/2010/main" val="151709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315277" y="344556"/>
            <a:ext cx="5618921" cy="7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3.1</a:t>
            </a:r>
            <a:r>
              <a:rPr lang="zh-CN" altLang="en-US" kern="0" dirty="0"/>
              <a:t>栈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59635" y="1495242"/>
            <a:ext cx="10027174" cy="111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4400" b="0" kern="0" dirty="0" smtClean="0"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4400" b="0" kern="0" dirty="0" smtClean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4400" b="0" kern="0" dirty="0" smtClean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4400" b="0" kern="0" dirty="0" smtClean="0">
                <a:latin typeface="SimSun" charset="-122"/>
                <a:ea typeface="SimSun" charset="-122"/>
                <a:cs typeface="SimSun" charset="-122"/>
              </a:rPr>
              <a:t>依次进栈，会有哪些出栈顺序呢？？</a:t>
            </a:r>
            <a:endParaRPr lang="en-US" altLang="zh-CN" sz="4800" kern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15277" y="3015577"/>
            <a:ext cx="8217829" cy="239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答：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     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4400" b="0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     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4400" b="0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4400" b="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3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4800" kern="0" dirty="0">
              <a:solidFill>
                <a:srgbClr val="FF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09373" y="5765686"/>
            <a:ext cx="9182491" cy="86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0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但绝无可能是</a:t>
            </a:r>
            <a:r>
              <a:rPr lang="en-US" altLang="zh-CN" sz="3600" b="0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3600" b="0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3600" b="0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3600" b="0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3600" b="0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endParaRPr lang="en-US" altLang="zh-CN" sz="4000" kern="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60426" y="1573742"/>
            <a:ext cx="10671174" cy="4464050"/>
          </a:xfrm>
          <a:noFill/>
        </p:spPr>
        <p:txBody>
          <a:bodyPr/>
          <a:lstStyle/>
          <a:p>
            <a:pPr lvl="2" eaLnBrk="1" hangingPunct="1">
              <a:buFontTx/>
              <a:buNone/>
            </a:pPr>
            <a:r>
              <a:rPr lang="zh-CN" altLang="en-US" sz="360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方法二：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设一个标志位用来区别队列是空还是满。</a:t>
            </a:r>
          </a:p>
          <a:p>
            <a:pPr marL="1504800" lvl="2" eaLnBrk="1" hangingPunct="1">
              <a:lnSpc>
                <a:spcPct val="110000"/>
              </a:lnSpc>
              <a:buSzPct val="80000"/>
            </a:pP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  初始化队列时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front==rear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，标志位为</a:t>
            </a: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false</a:t>
            </a:r>
          </a:p>
          <a:p>
            <a:pPr marL="1504800" lvl="2" eaLnBrk="1" hangingPunct="1">
              <a:lnSpc>
                <a:spcPct val="110000"/>
              </a:lnSpc>
              <a:buSzPct val="80000"/>
            </a:pP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入队后，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使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front==rear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，则置标志位为</a:t>
            </a: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true</a:t>
            </a:r>
          </a:p>
          <a:p>
            <a:pPr marL="1504800" lvl="2" eaLnBrk="1" hangingPunct="1">
              <a:lnSpc>
                <a:spcPct val="110000"/>
              </a:lnSpc>
              <a:buSzPct val="80000"/>
            </a:pP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出队后，将标志位置为</a:t>
            </a: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false</a:t>
            </a:r>
          </a:p>
          <a:p>
            <a:pPr marL="1504800" lvl="2" eaLnBrk="1" hangingPunct="1">
              <a:lnSpc>
                <a:spcPct val="110000"/>
              </a:lnSpc>
              <a:buSzPct val="80000"/>
            </a:pP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当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front==rear</a:t>
            </a: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, 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且标志位为</a:t>
            </a: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true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时，</a:t>
            </a:r>
            <a:r>
              <a:rPr lang="zh-CN" altLang="en-US" sz="28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队满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  <a:p>
            <a:pPr marL="1504800" lvl="2" eaLnBrk="1" hangingPunct="1">
              <a:lnSpc>
                <a:spcPct val="110000"/>
              </a:lnSpc>
              <a:buSzPct val="80000"/>
            </a:pP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当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front==rear</a:t>
            </a: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, 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但标志位为</a:t>
            </a: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false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时，</a:t>
            </a:r>
            <a:r>
              <a:rPr lang="zh-CN" altLang="en-US" sz="28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队空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  <a:p>
            <a:pPr marL="1504800" lvl="2" eaLnBrk="1" hangingPunct="1">
              <a:lnSpc>
                <a:spcPct val="110000"/>
              </a:lnSpc>
              <a:buSzPct val="80000"/>
            </a:pP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  其他为非空非满。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队列顺序存储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循环队列</a:t>
            </a:r>
          </a:p>
        </p:txBody>
      </p:sp>
    </p:spTree>
    <p:extLst>
      <p:ext uri="{BB962C8B-B14F-4D97-AF65-F5344CB8AC3E}">
        <p14:creationId xmlns:p14="http://schemas.microsoft.com/office/powerpoint/2010/main" val="79932242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40467" y="1921933"/>
            <a:ext cx="8382000" cy="35814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方法三：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牺牲一个元素空间，来区别队空或队满。</a:t>
            </a:r>
          </a:p>
          <a:p>
            <a:pPr eaLnBrk="1" hangingPunct="1"/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先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判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rear+1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是否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等于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front</a:t>
            </a:r>
            <a:endParaRPr lang="zh-CN" altLang="en-US" sz="2800" b="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>
              <a:buFontTx/>
              <a:buNone/>
            </a:pP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  若是则为队满</a:t>
            </a:r>
          </a:p>
          <a:p>
            <a:pPr eaLnBrk="1" hangingPunct="1"/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而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当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front==rear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时，为队空。</a:t>
            </a:r>
          </a:p>
          <a:p>
            <a:pPr algn="just" eaLnBrk="1" hangingPunct="1">
              <a:buFontTx/>
              <a:buNone/>
            </a:pP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  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队列顺序存储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循环队列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903418" y="4379648"/>
            <a:ext cx="3275012" cy="2241550"/>
            <a:chOff x="3598323" y="4616450"/>
            <a:chExt cx="3275012" cy="2241550"/>
          </a:xfrm>
        </p:grpSpPr>
        <p:grpSp>
          <p:nvGrpSpPr>
            <p:cNvPr id="4" name="Group 78"/>
            <p:cNvGrpSpPr>
              <a:grpSpLocks/>
            </p:cNvGrpSpPr>
            <p:nvPr/>
          </p:nvGrpSpPr>
          <p:grpSpPr bwMode="auto">
            <a:xfrm>
              <a:off x="3598323" y="4616450"/>
              <a:ext cx="3275012" cy="2241550"/>
              <a:chOff x="385" y="1104"/>
              <a:chExt cx="2063" cy="1412"/>
            </a:xfrm>
          </p:grpSpPr>
          <p:sp>
            <p:nvSpPr>
              <p:cNvPr id="6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Text Box 15"/>
              <p:cNvSpPr txBox="1">
                <a:spLocks noChangeArrowheads="1"/>
              </p:cNvSpPr>
              <p:nvPr/>
            </p:nvSpPr>
            <p:spPr bwMode="auto">
              <a:xfrm>
                <a:off x="110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A</a:t>
                </a:r>
              </a:p>
            </p:txBody>
          </p:sp>
          <p:sp>
            <p:nvSpPr>
              <p:cNvPr id="15" name="Text Box 16"/>
              <p:cNvSpPr txBox="1">
                <a:spLocks noChangeArrowheads="1"/>
              </p:cNvSpPr>
              <p:nvPr/>
            </p:nvSpPr>
            <p:spPr bwMode="auto">
              <a:xfrm>
                <a:off x="1093" y="135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B</a:t>
                </a:r>
              </a:p>
            </p:txBody>
          </p:sp>
          <p:sp>
            <p:nvSpPr>
              <p:cNvPr id="16" name="Text Box 17"/>
              <p:cNvSpPr txBox="1">
                <a:spLocks noChangeArrowheads="1"/>
              </p:cNvSpPr>
              <p:nvPr/>
            </p:nvSpPr>
            <p:spPr bwMode="auto">
              <a:xfrm>
                <a:off x="1440" y="110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C</a:t>
                </a:r>
              </a:p>
            </p:txBody>
          </p:sp>
          <p:sp>
            <p:nvSpPr>
              <p:cNvPr id="17" name="Text Box 18"/>
              <p:cNvSpPr txBox="1">
                <a:spLocks noChangeArrowheads="1"/>
              </p:cNvSpPr>
              <p:nvPr/>
            </p:nvSpPr>
            <p:spPr bwMode="auto">
              <a:xfrm>
                <a:off x="182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E</a:t>
                </a:r>
              </a:p>
            </p:txBody>
          </p:sp>
          <p:sp>
            <p:nvSpPr>
              <p:cNvPr id="18" name="Text Box 19"/>
              <p:cNvSpPr txBox="1">
                <a:spLocks noChangeArrowheads="1"/>
              </p:cNvSpPr>
              <p:nvPr/>
            </p:nvSpPr>
            <p:spPr bwMode="auto">
              <a:xfrm>
                <a:off x="1824" y="1306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D</a:t>
                </a:r>
              </a:p>
            </p:txBody>
          </p:sp>
          <p:sp>
            <p:nvSpPr>
              <p:cNvPr id="19" name="Line 20"/>
              <p:cNvSpPr>
                <a:spLocks noChangeShapeType="1"/>
              </p:cNvSpPr>
              <p:nvPr/>
            </p:nvSpPr>
            <p:spPr bwMode="auto">
              <a:xfrm flipV="1">
                <a:off x="1680" y="221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V="1">
                <a:off x="839" y="1888"/>
                <a:ext cx="18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1728" y="2266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22" name="Text Box 23"/>
              <p:cNvSpPr txBox="1">
                <a:spLocks noChangeArrowheads="1"/>
              </p:cNvSpPr>
              <p:nvPr/>
            </p:nvSpPr>
            <p:spPr bwMode="auto">
              <a:xfrm>
                <a:off x="385" y="1979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23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24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5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6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7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8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9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6362967" y="4120884"/>
            <a:ext cx="3027363" cy="2301876"/>
            <a:chOff x="4587336" y="4049713"/>
            <a:chExt cx="3027363" cy="2301876"/>
          </a:xfrm>
        </p:grpSpPr>
        <p:grpSp>
          <p:nvGrpSpPr>
            <p:cNvPr id="31" name="Group 78"/>
            <p:cNvGrpSpPr>
              <a:grpSpLocks/>
            </p:cNvGrpSpPr>
            <p:nvPr/>
          </p:nvGrpSpPr>
          <p:grpSpPr bwMode="auto">
            <a:xfrm>
              <a:off x="4587336" y="4049713"/>
              <a:ext cx="3027363" cy="2301876"/>
              <a:chOff x="1008" y="747"/>
              <a:chExt cx="1907" cy="1450"/>
            </a:xfrm>
          </p:grpSpPr>
          <p:sp>
            <p:nvSpPr>
              <p:cNvPr id="39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0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Text Box 15"/>
              <p:cNvSpPr txBox="1">
                <a:spLocks noChangeArrowheads="1"/>
              </p:cNvSpPr>
              <p:nvPr/>
            </p:nvSpPr>
            <p:spPr bwMode="auto">
              <a:xfrm>
                <a:off x="110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>
                    <a:latin typeface="Tahoma" charset="0"/>
                  </a:rPr>
                  <a:t>A</a:t>
                </a:r>
              </a:p>
            </p:txBody>
          </p:sp>
          <p:sp>
            <p:nvSpPr>
              <p:cNvPr id="48" name="Text Box 16"/>
              <p:cNvSpPr txBox="1">
                <a:spLocks noChangeArrowheads="1"/>
              </p:cNvSpPr>
              <p:nvPr/>
            </p:nvSpPr>
            <p:spPr bwMode="auto">
              <a:xfrm>
                <a:off x="1093" y="135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B</a:t>
                </a:r>
              </a:p>
            </p:txBody>
          </p:sp>
          <p:sp>
            <p:nvSpPr>
              <p:cNvPr id="49" name="Text Box 17"/>
              <p:cNvSpPr txBox="1">
                <a:spLocks noChangeArrowheads="1"/>
              </p:cNvSpPr>
              <p:nvPr/>
            </p:nvSpPr>
            <p:spPr bwMode="auto">
              <a:xfrm>
                <a:off x="1463" y="1947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 smtClean="0">
                    <a:latin typeface="Tahoma" charset="0"/>
                  </a:rPr>
                  <a:t>C</a:t>
                </a:r>
                <a:endParaRPr lang="en-US" altLang="zh-CN" sz="2000" dirty="0">
                  <a:latin typeface="Tahoma" charset="0"/>
                </a:endParaRPr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182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E</a:t>
                </a:r>
              </a:p>
            </p:txBody>
          </p:sp>
          <p:sp>
            <p:nvSpPr>
              <p:cNvPr id="51" name="Text Box 19"/>
              <p:cNvSpPr txBox="1">
                <a:spLocks noChangeArrowheads="1"/>
              </p:cNvSpPr>
              <p:nvPr/>
            </p:nvSpPr>
            <p:spPr bwMode="auto">
              <a:xfrm>
                <a:off x="1824" y="1306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D</a:t>
                </a:r>
              </a:p>
            </p:txBody>
          </p:sp>
          <p:sp>
            <p:nvSpPr>
              <p:cNvPr id="52" name="Line 20"/>
              <p:cNvSpPr>
                <a:spLocks noChangeShapeType="1"/>
              </p:cNvSpPr>
              <p:nvPr/>
            </p:nvSpPr>
            <p:spPr bwMode="auto">
              <a:xfrm flipH="1">
                <a:off x="1619" y="951"/>
                <a:ext cx="3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21"/>
              <p:cNvSpPr>
                <a:spLocks noChangeShapeType="1"/>
              </p:cNvSpPr>
              <p:nvPr/>
            </p:nvSpPr>
            <p:spPr bwMode="auto">
              <a:xfrm flipH="1">
                <a:off x="2041" y="1218"/>
                <a:ext cx="83" cy="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Text Box 22"/>
              <p:cNvSpPr txBox="1">
                <a:spLocks noChangeArrowheads="1"/>
              </p:cNvSpPr>
              <p:nvPr/>
            </p:nvSpPr>
            <p:spPr bwMode="auto">
              <a:xfrm>
                <a:off x="1298" y="747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55" name="Text Box 23"/>
              <p:cNvSpPr txBox="1">
                <a:spLocks noChangeArrowheads="1"/>
              </p:cNvSpPr>
              <p:nvPr/>
            </p:nvSpPr>
            <p:spPr bwMode="auto">
              <a:xfrm>
                <a:off x="2098" y="984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32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33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4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5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6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7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8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05655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4236" y="1651925"/>
            <a:ext cx="10151533" cy="3581400"/>
          </a:xfrm>
          <a:noFill/>
        </p:spPr>
        <p:txBody>
          <a:bodyPr/>
          <a:lstStyle/>
          <a:p>
            <a:pPr eaLnBrk="1" hangingPunct="1"/>
            <a:r>
              <a:rPr lang="en-US" altLang="zh-CN" sz="2800" b="0" dirty="0" err="1" smtClean="0">
                <a:latin typeface="SimSun" charset="-122"/>
                <a:ea typeface="SimSun" charset="-122"/>
                <a:cs typeface="SimSun" charset="-122"/>
              </a:rPr>
              <a:t>Q.rear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可能比</a:t>
            </a:r>
            <a:r>
              <a:rPr lang="en-US" altLang="zh-CN" sz="2800" b="0" dirty="0" err="1" smtClean="0">
                <a:latin typeface="SimSun" charset="-122"/>
                <a:ea typeface="SimSun" charset="-122"/>
                <a:cs typeface="SimSun" charset="-122"/>
              </a:rPr>
              <a:t>Q.front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大，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也可能比</a:t>
            </a:r>
            <a:r>
              <a:rPr lang="en-US" altLang="zh-CN" sz="2800" b="0" dirty="0" err="1" smtClean="0">
                <a:latin typeface="SimSun" charset="-122"/>
                <a:ea typeface="SimSun" charset="-122"/>
                <a:cs typeface="SimSun" charset="-122"/>
              </a:rPr>
              <a:t>Q.front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小</a:t>
            </a:r>
            <a:endParaRPr lang="zh-CN" altLang="en-US" sz="2800" b="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>
              <a:buFontTx/>
              <a:buNone/>
            </a:pP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所以队满的判断条件是（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Q.rear+1</a:t>
            </a:r>
            <a:r>
              <a:rPr lang="en-US" altLang="zh-CN" sz="28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 % MAXQSIZE = =</a:t>
            </a:r>
            <a:r>
              <a:rPr lang="en-US" altLang="zh-CN" sz="28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Q.front</a:t>
            </a:r>
            <a:endParaRPr lang="zh-CN" altLang="en-US" sz="2800" b="0" dirty="0">
              <a:latin typeface="SimSun" charset="-122"/>
              <a:ea typeface="SimSun" charset="-122"/>
              <a:cs typeface="SimSun" charset="-122"/>
            </a:endParaRPr>
          </a:p>
          <a:p>
            <a:pPr algn="just" eaLnBrk="1" hangingPunct="1">
              <a:buFontTx/>
              <a:buNone/>
            </a:pP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  </a:t>
            </a:r>
            <a:endParaRPr lang="zh-CN" altLang="en-US" sz="2800" b="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队列顺序存储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循环队列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253642" y="3234795"/>
            <a:ext cx="3275012" cy="2241550"/>
            <a:chOff x="3598323" y="4616450"/>
            <a:chExt cx="3275012" cy="2241550"/>
          </a:xfrm>
        </p:grpSpPr>
        <p:grpSp>
          <p:nvGrpSpPr>
            <p:cNvPr id="4" name="Group 78"/>
            <p:cNvGrpSpPr>
              <a:grpSpLocks/>
            </p:cNvGrpSpPr>
            <p:nvPr/>
          </p:nvGrpSpPr>
          <p:grpSpPr bwMode="auto">
            <a:xfrm>
              <a:off x="3598323" y="4616450"/>
              <a:ext cx="3275012" cy="2241550"/>
              <a:chOff x="385" y="1104"/>
              <a:chExt cx="2063" cy="1412"/>
            </a:xfrm>
          </p:grpSpPr>
          <p:sp>
            <p:nvSpPr>
              <p:cNvPr id="6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Text Box 15"/>
              <p:cNvSpPr txBox="1">
                <a:spLocks noChangeArrowheads="1"/>
              </p:cNvSpPr>
              <p:nvPr/>
            </p:nvSpPr>
            <p:spPr bwMode="auto">
              <a:xfrm>
                <a:off x="110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A</a:t>
                </a:r>
              </a:p>
            </p:txBody>
          </p:sp>
          <p:sp>
            <p:nvSpPr>
              <p:cNvPr id="15" name="Text Box 16"/>
              <p:cNvSpPr txBox="1">
                <a:spLocks noChangeArrowheads="1"/>
              </p:cNvSpPr>
              <p:nvPr/>
            </p:nvSpPr>
            <p:spPr bwMode="auto">
              <a:xfrm>
                <a:off x="1093" y="135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B</a:t>
                </a:r>
              </a:p>
            </p:txBody>
          </p:sp>
          <p:sp>
            <p:nvSpPr>
              <p:cNvPr id="16" name="Text Box 17"/>
              <p:cNvSpPr txBox="1">
                <a:spLocks noChangeArrowheads="1"/>
              </p:cNvSpPr>
              <p:nvPr/>
            </p:nvSpPr>
            <p:spPr bwMode="auto">
              <a:xfrm>
                <a:off x="1440" y="110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C</a:t>
                </a:r>
              </a:p>
            </p:txBody>
          </p:sp>
          <p:sp>
            <p:nvSpPr>
              <p:cNvPr id="17" name="Text Box 18"/>
              <p:cNvSpPr txBox="1">
                <a:spLocks noChangeArrowheads="1"/>
              </p:cNvSpPr>
              <p:nvPr/>
            </p:nvSpPr>
            <p:spPr bwMode="auto">
              <a:xfrm>
                <a:off x="182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E</a:t>
                </a:r>
              </a:p>
            </p:txBody>
          </p:sp>
          <p:sp>
            <p:nvSpPr>
              <p:cNvPr id="18" name="Text Box 19"/>
              <p:cNvSpPr txBox="1">
                <a:spLocks noChangeArrowheads="1"/>
              </p:cNvSpPr>
              <p:nvPr/>
            </p:nvSpPr>
            <p:spPr bwMode="auto">
              <a:xfrm>
                <a:off x="1824" y="1306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D</a:t>
                </a:r>
              </a:p>
            </p:txBody>
          </p:sp>
          <p:sp>
            <p:nvSpPr>
              <p:cNvPr id="19" name="Line 20"/>
              <p:cNvSpPr>
                <a:spLocks noChangeShapeType="1"/>
              </p:cNvSpPr>
              <p:nvPr/>
            </p:nvSpPr>
            <p:spPr bwMode="auto">
              <a:xfrm flipV="1">
                <a:off x="1680" y="221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V="1">
                <a:off x="839" y="1888"/>
                <a:ext cx="18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1728" y="2266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22" name="Text Box 23"/>
              <p:cNvSpPr txBox="1">
                <a:spLocks noChangeArrowheads="1"/>
              </p:cNvSpPr>
              <p:nvPr/>
            </p:nvSpPr>
            <p:spPr bwMode="auto">
              <a:xfrm>
                <a:off x="385" y="1979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23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24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5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6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7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8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9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7167037" y="3212569"/>
            <a:ext cx="3027363" cy="2301876"/>
            <a:chOff x="4587336" y="4049713"/>
            <a:chExt cx="3027363" cy="2301876"/>
          </a:xfrm>
        </p:grpSpPr>
        <p:grpSp>
          <p:nvGrpSpPr>
            <p:cNvPr id="31" name="Group 78"/>
            <p:cNvGrpSpPr>
              <a:grpSpLocks/>
            </p:cNvGrpSpPr>
            <p:nvPr/>
          </p:nvGrpSpPr>
          <p:grpSpPr bwMode="auto">
            <a:xfrm>
              <a:off x="4587336" y="4049713"/>
              <a:ext cx="3027363" cy="2301876"/>
              <a:chOff x="1008" y="747"/>
              <a:chExt cx="1907" cy="1450"/>
            </a:xfrm>
          </p:grpSpPr>
          <p:sp>
            <p:nvSpPr>
              <p:cNvPr id="39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0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Text Box 15"/>
              <p:cNvSpPr txBox="1">
                <a:spLocks noChangeArrowheads="1"/>
              </p:cNvSpPr>
              <p:nvPr/>
            </p:nvSpPr>
            <p:spPr bwMode="auto">
              <a:xfrm>
                <a:off x="110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>
                    <a:latin typeface="Tahoma" charset="0"/>
                  </a:rPr>
                  <a:t>A</a:t>
                </a:r>
              </a:p>
            </p:txBody>
          </p:sp>
          <p:sp>
            <p:nvSpPr>
              <p:cNvPr id="48" name="Text Box 16"/>
              <p:cNvSpPr txBox="1">
                <a:spLocks noChangeArrowheads="1"/>
              </p:cNvSpPr>
              <p:nvPr/>
            </p:nvSpPr>
            <p:spPr bwMode="auto">
              <a:xfrm>
                <a:off x="1093" y="135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B</a:t>
                </a:r>
              </a:p>
            </p:txBody>
          </p:sp>
          <p:sp>
            <p:nvSpPr>
              <p:cNvPr id="49" name="Text Box 17"/>
              <p:cNvSpPr txBox="1">
                <a:spLocks noChangeArrowheads="1"/>
              </p:cNvSpPr>
              <p:nvPr/>
            </p:nvSpPr>
            <p:spPr bwMode="auto">
              <a:xfrm>
                <a:off x="1463" y="1947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 smtClean="0">
                    <a:latin typeface="Tahoma" charset="0"/>
                  </a:rPr>
                  <a:t>C</a:t>
                </a:r>
                <a:endParaRPr lang="en-US" altLang="zh-CN" sz="2000" dirty="0">
                  <a:latin typeface="Tahoma" charset="0"/>
                </a:endParaRPr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182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E</a:t>
                </a:r>
              </a:p>
            </p:txBody>
          </p:sp>
          <p:sp>
            <p:nvSpPr>
              <p:cNvPr id="51" name="Text Box 19"/>
              <p:cNvSpPr txBox="1">
                <a:spLocks noChangeArrowheads="1"/>
              </p:cNvSpPr>
              <p:nvPr/>
            </p:nvSpPr>
            <p:spPr bwMode="auto">
              <a:xfrm>
                <a:off x="1824" y="1306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D</a:t>
                </a:r>
              </a:p>
            </p:txBody>
          </p:sp>
          <p:sp>
            <p:nvSpPr>
              <p:cNvPr id="52" name="Line 20"/>
              <p:cNvSpPr>
                <a:spLocks noChangeShapeType="1"/>
              </p:cNvSpPr>
              <p:nvPr/>
            </p:nvSpPr>
            <p:spPr bwMode="auto">
              <a:xfrm flipH="1">
                <a:off x="1619" y="951"/>
                <a:ext cx="3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21"/>
              <p:cNvSpPr>
                <a:spLocks noChangeShapeType="1"/>
              </p:cNvSpPr>
              <p:nvPr/>
            </p:nvSpPr>
            <p:spPr bwMode="auto">
              <a:xfrm flipH="1">
                <a:off x="2041" y="1218"/>
                <a:ext cx="83" cy="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Text Box 22"/>
              <p:cNvSpPr txBox="1">
                <a:spLocks noChangeArrowheads="1"/>
              </p:cNvSpPr>
              <p:nvPr/>
            </p:nvSpPr>
            <p:spPr bwMode="auto">
              <a:xfrm>
                <a:off x="1298" y="747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55" name="Text Box 23"/>
              <p:cNvSpPr txBox="1">
                <a:spLocks noChangeArrowheads="1"/>
              </p:cNvSpPr>
              <p:nvPr/>
            </p:nvSpPr>
            <p:spPr bwMode="auto">
              <a:xfrm>
                <a:off x="2098" y="984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32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33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4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5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6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7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8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504673" y="5929337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5+1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 % </a:t>
            </a:r>
            <a:r>
              <a:rPr lang="en-US" altLang="zh-CN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6=0 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7247395" y="5852582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2+1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 % </a:t>
            </a:r>
            <a:r>
              <a:rPr lang="en-US" altLang="zh-CN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6=3 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908967" y="2659605"/>
            <a:ext cx="403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注：</a:t>
            </a:r>
            <a:r>
              <a:rPr lang="en-US" altLang="zh-CN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MAXQSIZE</a:t>
            </a:r>
            <a:r>
              <a:rPr lang="zh-CN" altLang="en-US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代表队列的最大容量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81331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1697924" y="1482438"/>
            <a:ext cx="9702893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b="1" dirty="0"/>
              <a:t>#define</a:t>
            </a:r>
            <a:r>
              <a:rPr lang="en-US" altLang="zh-CN" sz="3200" dirty="0"/>
              <a:t> MAXQSIZE  100  //</a:t>
            </a:r>
            <a:r>
              <a:rPr lang="zh-CN" altLang="en-US" sz="3200" dirty="0">
                <a:solidFill>
                  <a:srgbClr val="800000"/>
                </a:solidFill>
              </a:rPr>
              <a:t>最大队列长度</a:t>
            </a:r>
          </a:p>
          <a:p>
            <a:pPr>
              <a:lnSpc>
                <a:spcPct val="120000"/>
              </a:lnSpc>
            </a:pPr>
            <a:r>
              <a:rPr lang="zh-CN" altLang="en-US" sz="3200" dirty="0"/>
              <a:t>  </a:t>
            </a:r>
            <a:r>
              <a:rPr lang="en-US" altLang="zh-CN" sz="3200" b="1" dirty="0" err="1"/>
              <a:t>typedef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struct</a:t>
            </a:r>
            <a:r>
              <a:rPr lang="en-US" altLang="zh-CN" sz="3200" b="1" dirty="0"/>
              <a:t> {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    </a:t>
            </a:r>
            <a:r>
              <a:rPr lang="en-US" altLang="zh-CN" sz="3200" b="1" dirty="0" err="1"/>
              <a:t>QElemType</a:t>
            </a:r>
            <a:r>
              <a:rPr lang="en-US" altLang="zh-CN" sz="3200" b="1" dirty="0"/>
              <a:t>  </a:t>
            </a:r>
            <a:r>
              <a:rPr lang="en-US" altLang="zh-CN" sz="3200" dirty="0"/>
              <a:t>*base;  // </a:t>
            </a:r>
            <a:r>
              <a:rPr lang="zh-CN" altLang="en-US" sz="3200" dirty="0"/>
              <a:t>动态分配存储空间</a:t>
            </a:r>
          </a:p>
          <a:p>
            <a:pPr>
              <a:lnSpc>
                <a:spcPct val="120000"/>
              </a:lnSpc>
            </a:pPr>
            <a:r>
              <a:rPr lang="zh-CN" altLang="en-US" sz="3200" dirty="0"/>
              <a:t>    </a:t>
            </a:r>
            <a:r>
              <a:rPr lang="en-US" altLang="zh-CN" sz="3200" b="1" dirty="0" err="1"/>
              <a:t>int</a:t>
            </a:r>
            <a:r>
              <a:rPr lang="en-US" altLang="zh-CN" sz="3200" dirty="0"/>
              <a:t>  front;     // </a:t>
            </a:r>
            <a:r>
              <a:rPr lang="zh-CN" altLang="en-US" sz="3200" dirty="0" smtClean="0">
                <a:solidFill>
                  <a:srgbClr val="800000"/>
                </a:solidFill>
              </a:rPr>
              <a:t>若</a:t>
            </a:r>
            <a:r>
              <a:rPr lang="zh-CN" altLang="en-US" sz="3200" dirty="0">
                <a:solidFill>
                  <a:srgbClr val="800000"/>
                </a:solidFill>
              </a:rPr>
              <a:t>队列不空</a:t>
            </a:r>
            <a:r>
              <a:rPr lang="zh-CN" altLang="en-US" sz="3200" dirty="0" smtClean="0">
                <a:solidFill>
                  <a:srgbClr val="800000"/>
                </a:solidFill>
              </a:rPr>
              <a:t>，指示</a:t>
            </a:r>
            <a:r>
              <a:rPr lang="zh-CN" altLang="en-US" sz="3200" dirty="0">
                <a:solidFill>
                  <a:srgbClr val="800000"/>
                </a:solidFill>
              </a:rPr>
              <a:t>队列头元素的位置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b="1" dirty="0"/>
              <a:t>    </a:t>
            </a:r>
            <a:r>
              <a:rPr lang="en-US" altLang="zh-CN" sz="3200" b="1" dirty="0" err="1"/>
              <a:t>int</a:t>
            </a:r>
            <a:r>
              <a:rPr lang="en-US" altLang="zh-CN" sz="3200" dirty="0"/>
              <a:t>  rear;      // </a:t>
            </a:r>
            <a:r>
              <a:rPr lang="zh-CN" altLang="en-US" sz="3200" dirty="0" smtClean="0">
                <a:solidFill>
                  <a:srgbClr val="800000"/>
                </a:solidFill>
              </a:rPr>
              <a:t>若</a:t>
            </a:r>
            <a:r>
              <a:rPr lang="zh-CN" altLang="en-US" sz="3200" dirty="0">
                <a:solidFill>
                  <a:srgbClr val="800000"/>
                </a:solidFill>
              </a:rPr>
              <a:t>队列不空，</a:t>
            </a:r>
            <a:r>
              <a:rPr lang="zh-CN" altLang="en-US" sz="3200" dirty="0" smtClean="0">
                <a:solidFill>
                  <a:srgbClr val="800000"/>
                </a:solidFill>
              </a:rPr>
              <a:t>指示队列</a:t>
            </a:r>
            <a:r>
              <a:rPr lang="zh-CN" altLang="en-US" sz="3200" dirty="0">
                <a:solidFill>
                  <a:srgbClr val="800000"/>
                </a:solidFill>
              </a:rPr>
              <a:t>尾元素 的下</a:t>
            </a:r>
            <a:r>
              <a:rPr lang="zh-CN" altLang="en-US" sz="3200" dirty="0" smtClean="0">
                <a:solidFill>
                  <a:srgbClr val="800000"/>
                </a:solidFill>
              </a:rPr>
              <a:t>一</a:t>
            </a:r>
            <a:r>
              <a:rPr lang="en-US" altLang="zh-CN" sz="3200" dirty="0" smtClean="0">
                <a:solidFill>
                  <a:srgbClr val="800000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800000"/>
                </a:solidFill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</a:rPr>
              <a:t>                         </a:t>
            </a:r>
            <a:r>
              <a:rPr lang="zh-CN" altLang="en-US" sz="3200" dirty="0" smtClean="0">
                <a:solidFill>
                  <a:srgbClr val="800000"/>
                </a:solidFill>
              </a:rPr>
              <a:t>个</a:t>
            </a:r>
            <a:r>
              <a:rPr lang="zh-CN" altLang="en-US" sz="3200" dirty="0">
                <a:solidFill>
                  <a:srgbClr val="800000"/>
                </a:solidFill>
              </a:rPr>
              <a:t>位置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  </a:t>
            </a:r>
            <a:r>
              <a:rPr lang="en-US" altLang="zh-CN" sz="3200" b="1" dirty="0"/>
              <a:t>}</a:t>
            </a:r>
            <a:r>
              <a:rPr lang="en-US" altLang="zh-CN" sz="3200" dirty="0"/>
              <a:t> </a:t>
            </a:r>
            <a:r>
              <a:rPr lang="en-US" altLang="zh-CN" sz="3200" dirty="0" err="1"/>
              <a:t>SqQueue</a:t>
            </a:r>
            <a:r>
              <a:rPr lang="en-US" altLang="zh-CN" sz="3200" dirty="0"/>
              <a:t>;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35099" y="391596"/>
            <a:ext cx="79459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循环队列顺序存储结构的 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C 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语言描述</a:t>
            </a:r>
          </a:p>
        </p:txBody>
      </p:sp>
    </p:spTree>
    <p:extLst>
      <p:ext uri="{BB962C8B-B14F-4D97-AF65-F5344CB8AC3E}">
        <p14:creationId xmlns:p14="http://schemas.microsoft.com/office/powerpoint/2010/main" val="98468557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1803399" y="1397000"/>
            <a:ext cx="9795933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sz="3200" b="1" dirty="0"/>
              <a:t>Status</a:t>
            </a:r>
            <a:r>
              <a:rPr lang="en-US" altLang="zh-CN" sz="3200" dirty="0"/>
              <a:t> </a:t>
            </a:r>
            <a:r>
              <a:rPr lang="en-US" altLang="zh-CN" sz="3200" dirty="0" err="1"/>
              <a:t>InitQueue</a:t>
            </a:r>
            <a:r>
              <a:rPr lang="en-US" altLang="zh-CN" sz="3200" dirty="0"/>
              <a:t> (</a:t>
            </a:r>
            <a:r>
              <a:rPr lang="en-US" altLang="zh-CN" sz="3200" dirty="0" err="1"/>
              <a:t>SqQueue</a:t>
            </a:r>
            <a:r>
              <a:rPr lang="en-US" altLang="zh-CN" sz="3200" dirty="0"/>
              <a:t> </a:t>
            </a:r>
            <a:r>
              <a:rPr lang="en-US" altLang="zh-CN" sz="3200" b="1" dirty="0"/>
              <a:t>&amp;</a:t>
            </a:r>
            <a:r>
              <a:rPr lang="en-US" altLang="zh-CN" sz="3200" dirty="0"/>
              <a:t>Q) </a:t>
            </a:r>
            <a:r>
              <a:rPr lang="en-US" altLang="zh-CN" sz="3200" b="1" dirty="0"/>
              <a:t>{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   // </a:t>
            </a:r>
            <a:r>
              <a:rPr lang="zh-CN" altLang="en-US" sz="3200" dirty="0">
                <a:ea typeface="楷体_GB2312" charset="0"/>
              </a:rPr>
              <a:t>构造一个空队列</a:t>
            </a:r>
            <a:r>
              <a:rPr lang="en-US" altLang="zh-CN" sz="3200" dirty="0"/>
              <a:t>Q</a:t>
            </a:r>
          </a:p>
          <a:p>
            <a:pPr>
              <a:lnSpc>
                <a:spcPct val="120000"/>
              </a:lnSpc>
            </a:pPr>
            <a:r>
              <a:rPr lang="en-US" altLang="zh-CN" sz="3200" dirty="0"/>
              <a:t>   </a:t>
            </a:r>
            <a:r>
              <a:rPr lang="en-US" altLang="zh-CN" sz="3200" dirty="0" err="1"/>
              <a:t>Q.base</a:t>
            </a:r>
            <a:r>
              <a:rPr lang="en-US" altLang="zh-CN" sz="3200" dirty="0"/>
              <a:t> = (</a:t>
            </a:r>
            <a:r>
              <a:rPr lang="en-US" altLang="zh-CN" sz="3200" dirty="0" err="1"/>
              <a:t>ElemType</a:t>
            </a:r>
            <a:r>
              <a:rPr lang="en-US" altLang="zh-CN" sz="3200" dirty="0"/>
              <a:t> </a:t>
            </a:r>
            <a:r>
              <a:rPr lang="en-US" altLang="zh-CN" sz="3200" b="1" dirty="0"/>
              <a:t>*</a:t>
            </a:r>
            <a:r>
              <a:rPr lang="en-US" altLang="zh-CN" sz="3200" dirty="0"/>
              <a:t>) </a:t>
            </a:r>
            <a:r>
              <a:rPr lang="en-US" altLang="zh-CN" sz="3200" b="1" dirty="0" err="1"/>
              <a:t>malloc</a:t>
            </a:r>
            <a:r>
              <a:rPr lang="en-US" altLang="zh-CN" sz="3200" b="1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            </a:t>
            </a:r>
            <a:r>
              <a:rPr lang="en-US" altLang="zh-CN" sz="3200" dirty="0"/>
              <a:t>(MAXQSIZE *</a:t>
            </a:r>
            <a:r>
              <a:rPr lang="en-US" altLang="zh-CN" sz="3200" b="1" dirty="0" err="1"/>
              <a:t>sizeof</a:t>
            </a:r>
            <a:r>
              <a:rPr lang="en-US" altLang="zh-CN" sz="3200" b="1" dirty="0"/>
              <a:t> </a:t>
            </a:r>
            <a:r>
              <a:rPr lang="en-US" altLang="zh-CN" sz="3200" dirty="0"/>
              <a:t>(</a:t>
            </a:r>
            <a:r>
              <a:rPr lang="en-US" altLang="zh-CN" sz="3200" dirty="0" err="1"/>
              <a:t>ElemType</a:t>
            </a:r>
            <a:r>
              <a:rPr lang="en-US" altLang="zh-CN" sz="3200" dirty="0"/>
              <a:t>));</a:t>
            </a:r>
          </a:p>
          <a:p>
            <a:pPr>
              <a:lnSpc>
                <a:spcPct val="120000"/>
              </a:lnSpc>
            </a:pPr>
            <a:r>
              <a:rPr lang="en-US" altLang="zh-CN" sz="3200" dirty="0"/>
              <a:t>    </a:t>
            </a:r>
            <a:r>
              <a:rPr lang="en-US" altLang="zh-CN" sz="3200" b="1" dirty="0"/>
              <a:t>if</a:t>
            </a:r>
            <a:r>
              <a:rPr lang="en-US" altLang="zh-CN" sz="3200" dirty="0"/>
              <a:t> (</a:t>
            </a:r>
            <a:r>
              <a:rPr lang="en-US" altLang="zh-CN" sz="3200" b="1" dirty="0"/>
              <a:t>!</a:t>
            </a:r>
            <a:r>
              <a:rPr lang="en-US" altLang="zh-CN" sz="3200" dirty="0" err="1"/>
              <a:t>Q.base</a:t>
            </a:r>
            <a:r>
              <a:rPr lang="en-US" altLang="zh-CN" sz="3200" dirty="0"/>
              <a:t>) </a:t>
            </a:r>
            <a:r>
              <a:rPr lang="en-US" altLang="zh-CN" sz="3200" b="1" dirty="0"/>
              <a:t>exit</a:t>
            </a:r>
            <a:r>
              <a:rPr lang="en-US" altLang="zh-CN" sz="3200" dirty="0"/>
              <a:t> (OVERFLOW);  // </a:t>
            </a:r>
            <a:r>
              <a:rPr lang="zh-CN" altLang="en-US" sz="3200" dirty="0">
                <a:ea typeface="楷体_GB2312" charset="0"/>
              </a:rPr>
              <a:t>存储分配失败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    </a:t>
            </a:r>
            <a:r>
              <a:rPr lang="en-US" altLang="zh-CN" sz="3200" dirty="0" err="1">
                <a:solidFill>
                  <a:srgbClr val="C00000"/>
                </a:solidFill>
              </a:rPr>
              <a:t>Q.front</a:t>
            </a:r>
            <a:r>
              <a:rPr lang="en-US" altLang="zh-CN" sz="3200" dirty="0">
                <a:solidFill>
                  <a:srgbClr val="C00000"/>
                </a:solidFill>
              </a:rPr>
              <a:t> = </a:t>
            </a:r>
            <a:r>
              <a:rPr lang="en-US" altLang="zh-CN" sz="3200" dirty="0" err="1">
                <a:solidFill>
                  <a:srgbClr val="C00000"/>
                </a:solidFill>
              </a:rPr>
              <a:t>Q.rear</a:t>
            </a:r>
            <a:r>
              <a:rPr lang="en-US" altLang="zh-CN" sz="3200" dirty="0">
                <a:solidFill>
                  <a:srgbClr val="C00000"/>
                </a:solidFill>
              </a:rPr>
              <a:t> = 0;</a:t>
            </a:r>
          </a:p>
          <a:p>
            <a:pPr>
              <a:lnSpc>
                <a:spcPct val="120000"/>
              </a:lnSpc>
            </a:pPr>
            <a:r>
              <a:rPr lang="en-US" altLang="zh-CN" sz="3200" dirty="0"/>
              <a:t>     </a:t>
            </a:r>
            <a:r>
              <a:rPr lang="en-US" altLang="zh-CN" sz="3200" b="1" dirty="0"/>
              <a:t>return</a:t>
            </a:r>
            <a:r>
              <a:rPr lang="en-US" altLang="zh-CN" sz="3200" dirty="0"/>
              <a:t> OK;</a:t>
            </a:r>
          </a:p>
          <a:p>
            <a:pPr>
              <a:lnSpc>
                <a:spcPct val="120000"/>
              </a:lnSpc>
            </a:pPr>
            <a:r>
              <a:rPr lang="en-US" altLang="zh-CN" sz="3200" dirty="0"/>
              <a:t> </a:t>
            </a:r>
            <a:r>
              <a:rPr lang="en-US" altLang="zh-CN" sz="3200" b="1" dirty="0"/>
              <a:t>}</a:t>
            </a:r>
            <a:endParaRPr lang="en-US" altLang="zh-CN" sz="3200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初始化操作</a:t>
            </a:r>
          </a:p>
        </p:txBody>
      </p:sp>
    </p:spTree>
    <p:extLst>
      <p:ext uri="{BB962C8B-B14F-4D97-AF65-F5344CB8AC3E}">
        <p14:creationId xmlns:p14="http://schemas.microsoft.com/office/powerpoint/2010/main" val="120199391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52089" y="1228178"/>
            <a:ext cx="10151533" cy="1707455"/>
          </a:xfrm>
          <a:noFill/>
        </p:spPr>
        <p:txBody>
          <a:bodyPr/>
          <a:lstStyle/>
          <a:p>
            <a:pPr eaLnBrk="1" hangingPunct="1"/>
            <a:r>
              <a:rPr lang="en-US" altLang="zh-CN" sz="2800" b="0" dirty="0" err="1" smtClean="0">
                <a:latin typeface="SimSun" charset="-122"/>
                <a:ea typeface="SimSun" charset="-122"/>
                <a:cs typeface="SimSun" charset="-122"/>
              </a:rPr>
              <a:t>Q.rear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&gt;</a:t>
            </a:r>
            <a:r>
              <a:rPr lang="en-US" altLang="zh-CN" sz="2800" b="0" dirty="0" err="1" smtClean="0">
                <a:latin typeface="SimSun" charset="-122"/>
                <a:ea typeface="SimSun" charset="-122"/>
                <a:cs typeface="SimSun" charset="-122"/>
              </a:rPr>
              <a:t>Q.front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时，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队列长度为</a:t>
            </a:r>
            <a:r>
              <a:rPr lang="en-US" altLang="zh-CN" sz="2800" b="0" dirty="0" err="1" smtClean="0">
                <a:latin typeface="SimSun" charset="-122"/>
                <a:ea typeface="SimSun" charset="-122"/>
                <a:cs typeface="SimSun" charset="-122"/>
              </a:rPr>
              <a:t>Q.rear-</a:t>
            </a:r>
            <a:r>
              <a:rPr lang="en-US" altLang="zh-CN" sz="2800" b="0" dirty="0" err="1">
                <a:latin typeface="SimSun" charset="-122"/>
                <a:ea typeface="SimSun" charset="-122"/>
                <a:cs typeface="SimSun" charset="-122"/>
              </a:rPr>
              <a:t>Q.front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endParaRPr lang="en-US" altLang="zh-CN" sz="2800" b="0" dirty="0" smtClean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lang="en-US" altLang="zh-CN" sz="2800" b="0" dirty="0" err="1" smtClean="0">
                <a:latin typeface="SimSun" charset="-122"/>
                <a:ea typeface="SimSun" charset="-122"/>
                <a:cs typeface="SimSun" charset="-122"/>
              </a:rPr>
              <a:t>Q.rear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&lt;</a:t>
            </a:r>
            <a:r>
              <a:rPr lang="en-US" altLang="zh-CN" sz="2800" b="0" dirty="0" err="1" smtClean="0">
                <a:latin typeface="SimSun" charset="-122"/>
                <a:ea typeface="SimSun" charset="-122"/>
                <a:cs typeface="SimSun" charset="-122"/>
              </a:rPr>
              <a:t>Q.front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时</a:t>
            </a:r>
            <a:r>
              <a:rPr lang="en-US" altLang="zh-CN" sz="2800" b="0" dirty="0" smtClean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队列长度分两段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MAXQSIZE -</a:t>
            </a:r>
            <a:r>
              <a:rPr lang="en-US" altLang="zh-CN" sz="28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Q.front</a:t>
            </a:r>
            <a:r>
              <a:rPr lang="zh-CN" altLang="en-US" sz="2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和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0+Q.rear</a:t>
            </a:r>
            <a:r>
              <a:rPr lang="zh-CN" altLang="en-US" sz="2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  即：</a:t>
            </a:r>
            <a:r>
              <a:rPr lang="en-US" altLang="zh-CN" sz="28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Q.rear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- </a:t>
            </a:r>
            <a:r>
              <a:rPr lang="en-US" altLang="zh-CN" sz="28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Q.front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+ MAXQSIZE</a:t>
            </a:r>
            <a:endParaRPr lang="zh-CN" altLang="en-US" sz="2800" b="0" dirty="0" smtClean="0">
              <a:latin typeface="SimSun" charset="-122"/>
              <a:ea typeface="SimSun" charset="-122"/>
              <a:cs typeface="SimSun" charset="-122"/>
            </a:endParaRPr>
          </a:p>
          <a:p>
            <a:pPr algn="just" eaLnBrk="1" hangingPunct="1">
              <a:buFontTx/>
              <a:buNone/>
            </a:pPr>
            <a:r>
              <a:rPr lang="zh-CN" altLang="en-US" sz="2800" b="0" dirty="0" smtClean="0">
                <a:latin typeface="SimSun" charset="-122"/>
                <a:ea typeface="SimSun" charset="-122"/>
                <a:cs typeface="SimSun" charset="-122"/>
              </a:rPr>
              <a:t>  </a:t>
            </a:r>
            <a:endParaRPr lang="zh-CN" altLang="en-US" sz="2800" b="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队列顺序存储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循环队列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805212" y="2929329"/>
            <a:ext cx="2781300" cy="2433638"/>
            <a:chOff x="3634837" y="4616450"/>
            <a:chExt cx="2781300" cy="2433638"/>
          </a:xfrm>
        </p:grpSpPr>
        <p:grpSp>
          <p:nvGrpSpPr>
            <p:cNvPr id="4" name="Group 78"/>
            <p:cNvGrpSpPr>
              <a:grpSpLocks/>
            </p:cNvGrpSpPr>
            <p:nvPr/>
          </p:nvGrpSpPr>
          <p:grpSpPr bwMode="auto">
            <a:xfrm>
              <a:off x="3634837" y="4616450"/>
              <a:ext cx="2781300" cy="2433638"/>
              <a:chOff x="408" y="1104"/>
              <a:chExt cx="1752" cy="1533"/>
            </a:xfrm>
          </p:grpSpPr>
          <p:sp>
            <p:nvSpPr>
              <p:cNvPr id="6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Text Box 15"/>
              <p:cNvSpPr txBox="1">
                <a:spLocks noChangeArrowheads="1"/>
              </p:cNvSpPr>
              <p:nvPr/>
            </p:nvSpPr>
            <p:spPr bwMode="auto">
              <a:xfrm>
                <a:off x="110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A</a:t>
                </a:r>
              </a:p>
            </p:txBody>
          </p:sp>
          <p:sp>
            <p:nvSpPr>
              <p:cNvPr id="15" name="Text Box 16"/>
              <p:cNvSpPr txBox="1">
                <a:spLocks noChangeArrowheads="1"/>
              </p:cNvSpPr>
              <p:nvPr/>
            </p:nvSpPr>
            <p:spPr bwMode="auto">
              <a:xfrm>
                <a:off x="1093" y="135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B</a:t>
                </a:r>
              </a:p>
            </p:txBody>
          </p:sp>
          <p:sp>
            <p:nvSpPr>
              <p:cNvPr id="16" name="Text Box 17"/>
              <p:cNvSpPr txBox="1">
                <a:spLocks noChangeArrowheads="1"/>
              </p:cNvSpPr>
              <p:nvPr/>
            </p:nvSpPr>
            <p:spPr bwMode="auto">
              <a:xfrm>
                <a:off x="1440" y="110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>
                    <a:latin typeface="Tahoma" charset="0"/>
                  </a:rPr>
                  <a:t>C</a:t>
                </a:r>
              </a:p>
            </p:txBody>
          </p:sp>
          <p:sp>
            <p:nvSpPr>
              <p:cNvPr id="17" name="Text Box 18"/>
              <p:cNvSpPr txBox="1">
                <a:spLocks noChangeArrowheads="1"/>
              </p:cNvSpPr>
              <p:nvPr/>
            </p:nvSpPr>
            <p:spPr bwMode="auto">
              <a:xfrm>
                <a:off x="182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E</a:t>
                </a:r>
              </a:p>
            </p:txBody>
          </p:sp>
          <p:sp>
            <p:nvSpPr>
              <p:cNvPr id="18" name="Text Box 19"/>
              <p:cNvSpPr txBox="1">
                <a:spLocks noChangeArrowheads="1"/>
              </p:cNvSpPr>
              <p:nvPr/>
            </p:nvSpPr>
            <p:spPr bwMode="auto">
              <a:xfrm>
                <a:off x="1824" y="1306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D</a:t>
                </a:r>
              </a:p>
            </p:txBody>
          </p:sp>
          <p:sp>
            <p:nvSpPr>
              <p:cNvPr id="19" name="Line 20"/>
              <p:cNvSpPr>
                <a:spLocks noChangeShapeType="1"/>
              </p:cNvSpPr>
              <p:nvPr/>
            </p:nvSpPr>
            <p:spPr bwMode="auto">
              <a:xfrm flipV="1">
                <a:off x="1680" y="221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V="1">
                <a:off x="839" y="1888"/>
                <a:ext cx="18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1440" y="2387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22" name="Text Box 23"/>
              <p:cNvSpPr txBox="1">
                <a:spLocks noChangeArrowheads="1"/>
              </p:cNvSpPr>
              <p:nvPr/>
            </p:nvSpPr>
            <p:spPr bwMode="auto">
              <a:xfrm>
                <a:off x="408" y="1991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23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24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5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6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7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8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9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7441598" y="2785660"/>
            <a:ext cx="3027363" cy="2301876"/>
            <a:chOff x="4587336" y="4049713"/>
            <a:chExt cx="3027363" cy="2301876"/>
          </a:xfrm>
        </p:grpSpPr>
        <p:grpSp>
          <p:nvGrpSpPr>
            <p:cNvPr id="31" name="Group 78"/>
            <p:cNvGrpSpPr>
              <a:grpSpLocks/>
            </p:cNvGrpSpPr>
            <p:nvPr/>
          </p:nvGrpSpPr>
          <p:grpSpPr bwMode="auto">
            <a:xfrm>
              <a:off x="4587336" y="4049713"/>
              <a:ext cx="3027363" cy="2301876"/>
              <a:chOff x="1008" y="747"/>
              <a:chExt cx="1907" cy="1450"/>
            </a:xfrm>
          </p:grpSpPr>
          <p:sp>
            <p:nvSpPr>
              <p:cNvPr id="39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0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Text Box 15"/>
              <p:cNvSpPr txBox="1">
                <a:spLocks noChangeArrowheads="1"/>
              </p:cNvSpPr>
              <p:nvPr/>
            </p:nvSpPr>
            <p:spPr bwMode="auto">
              <a:xfrm>
                <a:off x="110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>
                    <a:latin typeface="Tahoma" charset="0"/>
                  </a:rPr>
                  <a:t>A</a:t>
                </a:r>
              </a:p>
            </p:txBody>
          </p:sp>
          <p:sp>
            <p:nvSpPr>
              <p:cNvPr id="48" name="Text Box 16"/>
              <p:cNvSpPr txBox="1">
                <a:spLocks noChangeArrowheads="1"/>
              </p:cNvSpPr>
              <p:nvPr/>
            </p:nvSpPr>
            <p:spPr bwMode="auto">
              <a:xfrm>
                <a:off x="1093" y="135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B</a:t>
                </a:r>
              </a:p>
            </p:txBody>
          </p:sp>
          <p:sp>
            <p:nvSpPr>
              <p:cNvPr id="49" name="Text Box 17"/>
              <p:cNvSpPr txBox="1">
                <a:spLocks noChangeArrowheads="1"/>
              </p:cNvSpPr>
              <p:nvPr/>
            </p:nvSpPr>
            <p:spPr bwMode="auto">
              <a:xfrm>
                <a:off x="1463" y="1947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 smtClean="0">
                    <a:latin typeface="Tahoma" charset="0"/>
                  </a:rPr>
                  <a:t>C</a:t>
                </a:r>
                <a:endParaRPr lang="en-US" altLang="zh-CN" sz="2000" dirty="0">
                  <a:latin typeface="Tahoma" charset="0"/>
                </a:endParaRPr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182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E</a:t>
                </a:r>
              </a:p>
            </p:txBody>
          </p:sp>
          <p:sp>
            <p:nvSpPr>
              <p:cNvPr id="51" name="Text Box 19"/>
              <p:cNvSpPr txBox="1">
                <a:spLocks noChangeArrowheads="1"/>
              </p:cNvSpPr>
              <p:nvPr/>
            </p:nvSpPr>
            <p:spPr bwMode="auto">
              <a:xfrm>
                <a:off x="1824" y="1306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D</a:t>
                </a:r>
              </a:p>
            </p:txBody>
          </p:sp>
          <p:sp>
            <p:nvSpPr>
              <p:cNvPr id="52" name="Line 20"/>
              <p:cNvSpPr>
                <a:spLocks noChangeShapeType="1"/>
              </p:cNvSpPr>
              <p:nvPr/>
            </p:nvSpPr>
            <p:spPr bwMode="auto">
              <a:xfrm flipH="1">
                <a:off x="1619" y="951"/>
                <a:ext cx="3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21"/>
              <p:cNvSpPr>
                <a:spLocks noChangeShapeType="1"/>
              </p:cNvSpPr>
              <p:nvPr/>
            </p:nvSpPr>
            <p:spPr bwMode="auto">
              <a:xfrm flipH="1">
                <a:off x="2041" y="1218"/>
                <a:ext cx="83" cy="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Text Box 22"/>
              <p:cNvSpPr txBox="1">
                <a:spLocks noChangeArrowheads="1"/>
              </p:cNvSpPr>
              <p:nvPr/>
            </p:nvSpPr>
            <p:spPr bwMode="auto">
              <a:xfrm>
                <a:off x="1298" y="747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55" name="Text Box 23"/>
              <p:cNvSpPr txBox="1">
                <a:spLocks noChangeArrowheads="1"/>
              </p:cNvSpPr>
              <p:nvPr/>
            </p:nvSpPr>
            <p:spPr bwMode="auto">
              <a:xfrm>
                <a:off x="2098" y="984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32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33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4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5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6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7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8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3722947" y="3878717"/>
            <a:ext cx="15834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5-0=5</a:t>
            </a:r>
            <a:endParaRPr lang="zh-CN" altLang="en-US" sz="2800" dirty="0"/>
          </a:p>
        </p:txBody>
      </p:sp>
      <p:sp>
        <p:nvSpPr>
          <p:cNvPr id="57" name="矩形 56"/>
          <p:cNvSpPr/>
          <p:nvPr/>
        </p:nvSpPr>
        <p:spPr>
          <a:xfrm>
            <a:off x="9651398" y="4064253"/>
            <a:ext cx="14269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2-3+6=5</a:t>
            </a:r>
            <a:endParaRPr lang="zh-CN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805212" y="5819747"/>
            <a:ext cx="11179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7030A0"/>
                </a:solidFill>
                <a:latin typeface="SimSun" charset="-122"/>
                <a:ea typeface="SimSun" charset="-122"/>
                <a:cs typeface="SimSun" charset="-122"/>
              </a:rPr>
              <a:t>求队列长度通用公式：（</a:t>
            </a:r>
            <a:r>
              <a:rPr lang="en-US" altLang="zh-CN" sz="2800" b="1" dirty="0" err="1" smtClean="0">
                <a:solidFill>
                  <a:srgbClr val="7030A0"/>
                </a:solidFill>
                <a:latin typeface="SimSun" charset="-122"/>
                <a:ea typeface="SimSun" charset="-122"/>
                <a:cs typeface="SimSun" charset="-122"/>
              </a:rPr>
              <a:t>Q.rear</a:t>
            </a:r>
            <a:r>
              <a:rPr lang="en-US" altLang="zh-CN" sz="2800" b="1" dirty="0" smtClean="0">
                <a:solidFill>
                  <a:srgbClr val="7030A0"/>
                </a:solidFill>
                <a:latin typeface="SimSun" charset="-122"/>
                <a:ea typeface="SimSun" charset="-122"/>
                <a:cs typeface="SimSun" charset="-122"/>
              </a:rPr>
              <a:t>- </a:t>
            </a:r>
            <a:r>
              <a:rPr lang="en-US" altLang="zh-CN" sz="2800" b="1" dirty="0" err="1">
                <a:solidFill>
                  <a:srgbClr val="7030A0"/>
                </a:solidFill>
                <a:latin typeface="SimSun" charset="-122"/>
                <a:ea typeface="SimSun" charset="-122"/>
                <a:cs typeface="SimSun" charset="-122"/>
              </a:rPr>
              <a:t>Q.front</a:t>
            </a:r>
            <a:r>
              <a:rPr lang="en-US" altLang="zh-CN" sz="2800" b="1" dirty="0">
                <a:solidFill>
                  <a:srgbClr val="7030A0"/>
                </a:solidFill>
                <a:latin typeface="SimSun" charset="-122"/>
                <a:ea typeface="SimSun" charset="-122"/>
                <a:cs typeface="SimSun" charset="-122"/>
              </a:rPr>
              <a:t>+ </a:t>
            </a:r>
            <a:r>
              <a:rPr lang="en-US" altLang="zh-CN" sz="2800" b="1" dirty="0" smtClean="0">
                <a:solidFill>
                  <a:srgbClr val="7030A0"/>
                </a:solidFill>
                <a:latin typeface="SimSun" charset="-122"/>
                <a:ea typeface="SimSun" charset="-122"/>
                <a:cs typeface="SimSun" charset="-122"/>
              </a:rPr>
              <a:t>MAXQSIZE</a:t>
            </a:r>
            <a:r>
              <a:rPr lang="zh-CN" altLang="en-US" sz="2800" b="1" dirty="0" smtClean="0">
                <a:solidFill>
                  <a:srgbClr val="7030A0"/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lang="en-US" altLang="zh-CN" sz="2800" b="1" dirty="0" smtClean="0">
                <a:solidFill>
                  <a:srgbClr val="7030A0"/>
                </a:solidFill>
                <a:latin typeface="SimSun" charset="-122"/>
                <a:ea typeface="SimSun" charset="-122"/>
                <a:cs typeface="SimSun" charset="-122"/>
              </a:rPr>
              <a:t>%</a:t>
            </a:r>
            <a:r>
              <a:rPr lang="en-US" altLang="zh-CN" sz="2800" b="1" dirty="0">
                <a:solidFill>
                  <a:srgbClr val="7030A0"/>
                </a:solidFill>
                <a:latin typeface="SimSun" charset="-122"/>
                <a:ea typeface="SimSun" charset="-122"/>
                <a:cs typeface="SimSun" charset="-122"/>
              </a:rPr>
              <a:t> MAXQSIZE</a:t>
            </a:r>
            <a:endParaRPr lang="zh-CN" altLang="en-US" sz="2800" b="1" dirty="0">
              <a:solidFill>
                <a:srgbClr val="7030A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16217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435100" y="2007923"/>
            <a:ext cx="8723048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sz="3600" b="1" dirty="0" err="1"/>
              <a:t>int</a:t>
            </a:r>
            <a:r>
              <a:rPr lang="en-US" altLang="zh-CN" sz="3600" dirty="0"/>
              <a:t> </a:t>
            </a:r>
            <a:r>
              <a:rPr lang="en-US" altLang="zh-CN" sz="3600" dirty="0" err="1"/>
              <a:t>QueueLength</a:t>
            </a:r>
            <a:r>
              <a:rPr lang="en-US" altLang="zh-CN" sz="3600" dirty="0"/>
              <a:t> (</a:t>
            </a:r>
            <a:r>
              <a:rPr lang="en-US" altLang="zh-CN" sz="3600" dirty="0" err="1"/>
              <a:t>SqQueue</a:t>
            </a:r>
            <a:r>
              <a:rPr lang="en-US" altLang="zh-CN" sz="3600" dirty="0"/>
              <a:t> Q) </a:t>
            </a:r>
            <a:r>
              <a:rPr lang="en-US" altLang="zh-CN" sz="3600" b="1" dirty="0"/>
              <a:t>{</a:t>
            </a:r>
            <a:endParaRPr lang="en-US" altLang="zh-CN" sz="3600" dirty="0"/>
          </a:p>
          <a:p>
            <a:pPr>
              <a:lnSpc>
                <a:spcPct val="120000"/>
              </a:lnSpc>
            </a:pPr>
            <a:r>
              <a:rPr lang="en-US" altLang="zh-CN" sz="3600" dirty="0"/>
              <a:t>   // </a:t>
            </a:r>
            <a:r>
              <a:rPr lang="zh-CN" altLang="en-US" sz="3600" dirty="0"/>
              <a:t>返回</a:t>
            </a:r>
            <a:r>
              <a:rPr lang="zh-CN" altLang="en-US" sz="3600" dirty="0">
                <a:ea typeface="楷体_GB2312" charset="0"/>
              </a:rPr>
              <a:t>队列</a:t>
            </a:r>
            <a:r>
              <a:rPr lang="en-US" altLang="zh-CN" sz="3600" dirty="0"/>
              <a:t>Q</a:t>
            </a:r>
            <a:r>
              <a:rPr lang="zh-CN" altLang="en-US" sz="3600" dirty="0"/>
              <a:t>的元素个数，即队列长度</a:t>
            </a:r>
          </a:p>
          <a:p>
            <a:pPr>
              <a:lnSpc>
                <a:spcPct val="120000"/>
              </a:lnSpc>
            </a:pPr>
            <a:r>
              <a:rPr lang="zh-CN" altLang="en-US" sz="3600" b="1" dirty="0"/>
              <a:t> 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return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(</a:t>
            </a:r>
            <a:r>
              <a:rPr lang="en-US" altLang="zh-CN" sz="2800" b="1" dirty="0" err="1">
                <a:solidFill>
                  <a:srgbClr val="C00000"/>
                </a:solidFill>
              </a:rPr>
              <a:t>Q.rear-Q.front+MAXQSIZE</a:t>
            </a:r>
            <a:r>
              <a:rPr lang="en-US" altLang="zh-CN" sz="2800" b="1" dirty="0">
                <a:solidFill>
                  <a:srgbClr val="C00000"/>
                </a:solidFill>
              </a:rPr>
              <a:t>)%MAXQSIZE;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/>
              <a:t> </a:t>
            </a:r>
            <a:r>
              <a:rPr lang="en-US" altLang="zh-CN" sz="3600" b="1" dirty="0"/>
              <a:t>}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求队列长度操作</a:t>
            </a:r>
          </a:p>
        </p:txBody>
      </p:sp>
    </p:spTree>
    <p:extLst>
      <p:ext uri="{BB962C8B-B14F-4D97-AF65-F5344CB8AC3E}">
        <p14:creationId xmlns:p14="http://schemas.microsoft.com/office/powerpoint/2010/main" val="136257296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 smtClean="0">
                <a:latin typeface="+mj-lt"/>
                <a:ea typeface="+mj-ea"/>
                <a:cs typeface="+mj-cs"/>
              </a:rPr>
              <a:t>入队</a:t>
            </a:r>
            <a:endParaRPr lang="zh-CN" altLang="en-US" sz="3600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058131" y="1350234"/>
            <a:ext cx="2781300" cy="2433638"/>
            <a:chOff x="3634837" y="4616450"/>
            <a:chExt cx="2781300" cy="2433638"/>
          </a:xfrm>
        </p:grpSpPr>
        <p:grpSp>
          <p:nvGrpSpPr>
            <p:cNvPr id="4" name="Group 78"/>
            <p:cNvGrpSpPr>
              <a:grpSpLocks/>
            </p:cNvGrpSpPr>
            <p:nvPr/>
          </p:nvGrpSpPr>
          <p:grpSpPr bwMode="auto">
            <a:xfrm>
              <a:off x="3634837" y="4616450"/>
              <a:ext cx="2781300" cy="2433638"/>
              <a:chOff x="408" y="1104"/>
              <a:chExt cx="1752" cy="1533"/>
            </a:xfrm>
          </p:grpSpPr>
          <p:sp>
            <p:nvSpPr>
              <p:cNvPr id="6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Text Box 15"/>
              <p:cNvSpPr txBox="1">
                <a:spLocks noChangeArrowheads="1"/>
              </p:cNvSpPr>
              <p:nvPr/>
            </p:nvSpPr>
            <p:spPr bwMode="auto">
              <a:xfrm>
                <a:off x="110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A</a:t>
                </a:r>
              </a:p>
            </p:txBody>
          </p:sp>
          <p:sp>
            <p:nvSpPr>
              <p:cNvPr id="15" name="Text Box 16"/>
              <p:cNvSpPr txBox="1">
                <a:spLocks noChangeArrowheads="1"/>
              </p:cNvSpPr>
              <p:nvPr/>
            </p:nvSpPr>
            <p:spPr bwMode="auto">
              <a:xfrm>
                <a:off x="1093" y="135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B</a:t>
                </a:r>
              </a:p>
            </p:txBody>
          </p:sp>
          <p:sp>
            <p:nvSpPr>
              <p:cNvPr id="16" name="Text Box 17"/>
              <p:cNvSpPr txBox="1">
                <a:spLocks noChangeArrowheads="1"/>
              </p:cNvSpPr>
              <p:nvPr/>
            </p:nvSpPr>
            <p:spPr bwMode="auto">
              <a:xfrm>
                <a:off x="1440" y="110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>
                    <a:latin typeface="Tahoma" charset="0"/>
                  </a:rPr>
                  <a:t>C</a:t>
                </a:r>
              </a:p>
            </p:txBody>
          </p:sp>
          <p:sp>
            <p:nvSpPr>
              <p:cNvPr id="17" name="Text Box 18"/>
              <p:cNvSpPr txBox="1">
                <a:spLocks noChangeArrowheads="1"/>
              </p:cNvSpPr>
              <p:nvPr/>
            </p:nvSpPr>
            <p:spPr bwMode="auto">
              <a:xfrm>
                <a:off x="182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E</a:t>
                </a:r>
              </a:p>
            </p:txBody>
          </p:sp>
          <p:sp>
            <p:nvSpPr>
              <p:cNvPr id="18" name="Text Box 19"/>
              <p:cNvSpPr txBox="1">
                <a:spLocks noChangeArrowheads="1"/>
              </p:cNvSpPr>
              <p:nvPr/>
            </p:nvSpPr>
            <p:spPr bwMode="auto">
              <a:xfrm>
                <a:off x="1824" y="1306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D</a:t>
                </a:r>
              </a:p>
            </p:txBody>
          </p:sp>
          <p:sp>
            <p:nvSpPr>
              <p:cNvPr id="19" name="Line 20"/>
              <p:cNvSpPr>
                <a:spLocks noChangeShapeType="1"/>
              </p:cNvSpPr>
              <p:nvPr/>
            </p:nvSpPr>
            <p:spPr bwMode="auto">
              <a:xfrm flipV="1">
                <a:off x="1680" y="221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V="1">
                <a:off x="839" y="1888"/>
                <a:ext cx="18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1440" y="2387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22" name="Text Box 23"/>
              <p:cNvSpPr txBox="1">
                <a:spLocks noChangeArrowheads="1"/>
              </p:cNvSpPr>
              <p:nvPr/>
            </p:nvSpPr>
            <p:spPr bwMode="auto">
              <a:xfrm>
                <a:off x="408" y="1991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23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24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5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6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7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8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9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6896849" y="1165596"/>
            <a:ext cx="2368550" cy="2698751"/>
            <a:chOff x="4587336" y="4049713"/>
            <a:chExt cx="2368550" cy="2698751"/>
          </a:xfrm>
        </p:grpSpPr>
        <p:grpSp>
          <p:nvGrpSpPr>
            <p:cNvPr id="31" name="Group 78"/>
            <p:cNvGrpSpPr>
              <a:grpSpLocks/>
            </p:cNvGrpSpPr>
            <p:nvPr/>
          </p:nvGrpSpPr>
          <p:grpSpPr bwMode="auto">
            <a:xfrm>
              <a:off x="4587336" y="4049713"/>
              <a:ext cx="2368550" cy="2698751"/>
              <a:chOff x="1008" y="747"/>
              <a:chExt cx="1492" cy="1700"/>
            </a:xfrm>
          </p:grpSpPr>
          <p:sp>
            <p:nvSpPr>
              <p:cNvPr id="39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0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Text Box 15"/>
              <p:cNvSpPr txBox="1">
                <a:spLocks noChangeArrowheads="1"/>
              </p:cNvSpPr>
              <p:nvPr/>
            </p:nvSpPr>
            <p:spPr bwMode="auto">
              <a:xfrm>
                <a:off x="110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>
                    <a:latin typeface="Tahoma" charset="0"/>
                  </a:rPr>
                  <a:t>A</a:t>
                </a:r>
              </a:p>
            </p:txBody>
          </p:sp>
          <p:sp>
            <p:nvSpPr>
              <p:cNvPr id="48" name="Text Box 16"/>
              <p:cNvSpPr txBox="1">
                <a:spLocks noChangeArrowheads="1"/>
              </p:cNvSpPr>
              <p:nvPr/>
            </p:nvSpPr>
            <p:spPr bwMode="auto">
              <a:xfrm>
                <a:off x="1093" y="135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B</a:t>
                </a:r>
              </a:p>
            </p:txBody>
          </p:sp>
          <p:sp>
            <p:nvSpPr>
              <p:cNvPr id="49" name="Text Box 17"/>
              <p:cNvSpPr txBox="1">
                <a:spLocks noChangeArrowheads="1"/>
              </p:cNvSpPr>
              <p:nvPr/>
            </p:nvSpPr>
            <p:spPr bwMode="auto">
              <a:xfrm>
                <a:off x="1463" y="1947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 smtClean="0">
                    <a:latin typeface="Tahoma" charset="0"/>
                  </a:rPr>
                  <a:t>C</a:t>
                </a:r>
                <a:endParaRPr lang="en-US" altLang="zh-CN" sz="2000" dirty="0">
                  <a:latin typeface="Tahoma" charset="0"/>
                </a:endParaRPr>
              </a:p>
            </p:txBody>
          </p:sp>
          <p:sp>
            <p:nvSpPr>
              <p:cNvPr id="52" name="Line 20"/>
              <p:cNvSpPr>
                <a:spLocks noChangeShapeType="1"/>
              </p:cNvSpPr>
              <p:nvPr/>
            </p:nvSpPr>
            <p:spPr bwMode="auto">
              <a:xfrm flipH="1">
                <a:off x="1619" y="951"/>
                <a:ext cx="3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21"/>
              <p:cNvSpPr>
                <a:spLocks noChangeShapeType="1"/>
              </p:cNvSpPr>
              <p:nvPr/>
            </p:nvSpPr>
            <p:spPr bwMode="auto">
              <a:xfrm flipH="1" flipV="1">
                <a:off x="1546" y="2189"/>
                <a:ext cx="157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Text Box 22"/>
              <p:cNvSpPr txBox="1">
                <a:spLocks noChangeArrowheads="1"/>
              </p:cNvSpPr>
              <p:nvPr/>
            </p:nvSpPr>
            <p:spPr bwMode="auto">
              <a:xfrm>
                <a:off x="1298" y="747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55" name="Text Box 23"/>
              <p:cNvSpPr txBox="1">
                <a:spLocks noChangeArrowheads="1"/>
              </p:cNvSpPr>
              <p:nvPr/>
            </p:nvSpPr>
            <p:spPr bwMode="auto">
              <a:xfrm>
                <a:off x="1683" y="2197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32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33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4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5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6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7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8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831399" y="3848792"/>
            <a:ext cx="9596651" cy="195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基本思想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  <a:p>
            <a:pPr eaLnBrk="1" hangingPunct="1"/>
            <a:r>
              <a:rPr lang="en-US" altLang="zh-CN" sz="2800" dirty="0">
                <a:solidFill>
                  <a:schemeClr val="tx2"/>
                </a:solidFill>
              </a:rPr>
              <a:t>      </a:t>
            </a:r>
            <a:r>
              <a:rPr lang="en-US" altLang="zh-CN" sz="2800" dirty="0"/>
              <a:t>1.</a:t>
            </a:r>
            <a:r>
              <a:rPr lang="zh-CN" altLang="en-US" sz="2800" dirty="0" smtClean="0"/>
              <a:t>判断队列是否为</a:t>
            </a:r>
            <a:r>
              <a:rPr lang="zh-CN" altLang="en-US" sz="2800" dirty="0" smtClean="0">
                <a:solidFill>
                  <a:srgbClr val="C00000"/>
                </a:solidFill>
              </a:rPr>
              <a:t>满队</a:t>
            </a:r>
            <a:r>
              <a:rPr lang="zh-CN" altLang="en-US" sz="2800" dirty="0" smtClean="0">
                <a:solidFill>
                  <a:srgbClr val="FF0000"/>
                </a:solidFill>
              </a:rPr>
              <a:t>，</a:t>
            </a:r>
            <a:r>
              <a:rPr lang="zh-CN" altLang="en-US" sz="2800" dirty="0" smtClean="0"/>
              <a:t>若</a:t>
            </a:r>
            <a:r>
              <a:rPr lang="zh-CN" altLang="en-US" sz="2800" dirty="0" smtClean="0">
                <a:solidFill>
                  <a:srgbClr val="C00000"/>
                </a:solidFill>
              </a:rPr>
              <a:t>满队</a:t>
            </a:r>
            <a:r>
              <a:rPr lang="zh-CN" altLang="en-US" sz="2800" dirty="0" smtClean="0">
                <a:solidFill>
                  <a:srgbClr val="FF0000"/>
                </a:solidFill>
              </a:rPr>
              <a:t>返回</a:t>
            </a:r>
            <a:r>
              <a:rPr lang="en-US" altLang="zh-CN" sz="2800" dirty="0">
                <a:solidFill>
                  <a:srgbClr val="FF0000"/>
                </a:solidFill>
              </a:rPr>
              <a:t>error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      </a:t>
            </a:r>
            <a:r>
              <a:rPr lang="en-US" altLang="zh-CN" sz="2800" dirty="0" smtClean="0"/>
              <a:t>2.</a:t>
            </a:r>
            <a:r>
              <a:rPr lang="zh-CN" altLang="en-US" sz="2800" dirty="0" smtClean="0"/>
              <a:t>将元素插在</a:t>
            </a:r>
            <a:r>
              <a:rPr lang="en-US" altLang="zh-CN" sz="2800" dirty="0" smtClean="0"/>
              <a:t>rear</a:t>
            </a:r>
            <a:r>
              <a:rPr lang="zh-CN" altLang="en-US" sz="2800" dirty="0" smtClean="0"/>
              <a:t>指向的位置，并</a:t>
            </a:r>
            <a:r>
              <a:rPr lang="zh-CN" altLang="en-US" sz="2800" dirty="0" smtClean="0">
                <a:solidFill>
                  <a:srgbClr val="C00000"/>
                </a:solidFill>
              </a:rPr>
              <a:t>修改</a:t>
            </a:r>
            <a:r>
              <a:rPr lang="en-US" altLang="zh-CN" sz="2800" dirty="0" smtClean="0">
                <a:solidFill>
                  <a:srgbClr val="C00000"/>
                </a:solidFill>
              </a:rPr>
              <a:t>rear</a:t>
            </a:r>
            <a:r>
              <a:rPr lang="zh-CN" altLang="en-US" sz="2800" dirty="0" smtClean="0"/>
              <a:t>使其指向下一</a:t>
            </a:r>
            <a:endParaRPr lang="en-US" altLang="zh-CN" sz="2800" dirty="0" smtClean="0"/>
          </a:p>
          <a:p>
            <a:r>
              <a:rPr lang="zh-CN" altLang="en-US" sz="2800" dirty="0"/>
              <a:t> </a:t>
            </a:r>
            <a:r>
              <a:rPr lang="zh-CN" altLang="en-US" sz="2800" dirty="0" smtClean="0"/>
              <a:t>       </a:t>
            </a:r>
            <a:r>
              <a:rPr lang="zh-CN" altLang="en-US" sz="2800" dirty="0" smtClean="0"/>
              <a:t>个位置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1949039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62101" y="1423458"/>
            <a:ext cx="8734425" cy="49096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Status 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EnQueue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SqQueue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&amp;Q,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QElemType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e)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{    //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插入元素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为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Q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的新的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队尾元素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   if((Q.rear+1) % MAXQSIZE = =</a:t>
            </a:r>
            <a:r>
              <a:rPr lang="en-US" altLang="zh-CN" sz="28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Q.front</a:t>
            </a:r>
            <a:r>
              <a:rPr lang="en-US" altLang="zh-CN" sz="28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</a:p>
          <a:p>
            <a:pPr eaLnBrk="1" hangingPunct="1">
              <a:buFontTx/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   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return ERROR; //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满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Q.base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Q.rear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]=e;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Q.rear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=(Q.rear+1) % MAXQSIZE;	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	return OK;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>
                <a:latin typeface="+mj-lt"/>
                <a:ea typeface="+mj-ea"/>
                <a:cs typeface="+mj-cs"/>
              </a:rPr>
              <a:t>入队操作</a:t>
            </a:r>
            <a:endParaRPr lang="zh-CN" altLang="en-US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336705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 smtClean="0">
                <a:latin typeface="+mj-lt"/>
                <a:ea typeface="+mj-ea"/>
                <a:cs typeface="+mj-cs"/>
              </a:rPr>
              <a:t>入队</a:t>
            </a:r>
            <a:endParaRPr lang="zh-CN" altLang="en-US" sz="3600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269356" y="1310228"/>
            <a:ext cx="2705100" cy="2249488"/>
            <a:chOff x="3634837" y="4632325"/>
            <a:chExt cx="2705100" cy="2249488"/>
          </a:xfrm>
        </p:grpSpPr>
        <p:grpSp>
          <p:nvGrpSpPr>
            <p:cNvPr id="4" name="Group 78"/>
            <p:cNvGrpSpPr>
              <a:grpSpLocks/>
            </p:cNvGrpSpPr>
            <p:nvPr/>
          </p:nvGrpSpPr>
          <p:grpSpPr bwMode="auto">
            <a:xfrm>
              <a:off x="3634837" y="4632325"/>
              <a:ext cx="2705100" cy="2249488"/>
              <a:chOff x="408" y="1114"/>
              <a:chExt cx="1704" cy="1417"/>
            </a:xfrm>
          </p:grpSpPr>
          <p:sp>
            <p:nvSpPr>
              <p:cNvPr id="6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V="1">
                <a:off x="839" y="1888"/>
                <a:ext cx="18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421" y="2281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22" name="Text Box 23"/>
              <p:cNvSpPr txBox="1">
                <a:spLocks noChangeArrowheads="1"/>
              </p:cNvSpPr>
              <p:nvPr/>
            </p:nvSpPr>
            <p:spPr bwMode="auto">
              <a:xfrm>
                <a:off x="408" y="1991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23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24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5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6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7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8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29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6896849" y="1165596"/>
            <a:ext cx="2368550" cy="2698751"/>
            <a:chOff x="4587336" y="4049713"/>
            <a:chExt cx="2368550" cy="2698751"/>
          </a:xfrm>
        </p:grpSpPr>
        <p:grpSp>
          <p:nvGrpSpPr>
            <p:cNvPr id="31" name="Group 78"/>
            <p:cNvGrpSpPr>
              <a:grpSpLocks/>
            </p:cNvGrpSpPr>
            <p:nvPr/>
          </p:nvGrpSpPr>
          <p:grpSpPr bwMode="auto">
            <a:xfrm>
              <a:off x="4587336" y="4049713"/>
              <a:ext cx="2368550" cy="2698751"/>
              <a:chOff x="1008" y="747"/>
              <a:chExt cx="1492" cy="1700"/>
            </a:xfrm>
          </p:grpSpPr>
          <p:sp>
            <p:nvSpPr>
              <p:cNvPr id="39" name="Oval 7"/>
              <p:cNvSpPr>
                <a:spLocks noChangeArrowheads="1"/>
              </p:cNvSpPr>
              <p:nvPr/>
            </p:nvSpPr>
            <p:spPr bwMode="auto">
              <a:xfrm>
                <a:off x="1008" y="1114"/>
                <a:ext cx="1104" cy="10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0" name="Oval 8"/>
              <p:cNvSpPr>
                <a:spLocks noChangeArrowheads="1"/>
              </p:cNvSpPr>
              <p:nvPr/>
            </p:nvSpPr>
            <p:spPr bwMode="auto">
              <a:xfrm>
                <a:off x="1296" y="1354"/>
                <a:ext cx="528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" name="Line 9"/>
              <p:cNvSpPr>
                <a:spLocks noChangeShapeType="1"/>
              </p:cNvSpPr>
              <p:nvPr/>
            </p:nvSpPr>
            <p:spPr bwMode="auto">
              <a:xfrm>
                <a:off x="1008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Line 10"/>
              <p:cNvSpPr>
                <a:spLocks noChangeShapeType="1"/>
              </p:cNvSpPr>
              <p:nvPr/>
            </p:nvSpPr>
            <p:spPr bwMode="auto">
              <a:xfrm>
                <a:off x="1824" y="164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Line 11"/>
              <p:cNvSpPr>
                <a:spLocks noChangeShapeType="1"/>
              </p:cNvSpPr>
              <p:nvPr/>
            </p:nvSpPr>
            <p:spPr bwMode="auto">
              <a:xfrm>
                <a:off x="1200" y="125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Line 12"/>
              <p:cNvSpPr>
                <a:spLocks noChangeShapeType="1"/>
              </p:cNvSpPr>
              <p:nvPr/>
            </p:nvSpPr>
            <p:spPr bwMode="auto">
              <a:xfrm>
                <a:off x="168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13"/>
              <p:cNvSpPr>
                <a:spLocks noChangeShapeType="1"/>
              </p:cNvSpPr>
              <p:nvPr/>
            </p:nvSpPr>
            <p:spPr bwMode="auto">
              <a:xfrm flipH="1">
                <a:off x="1728" y="1210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14"/>
              <p:cNvSpPr>
                <a:spLocks noChangeShapeType="1"/>
              </p:cNvSpPr>
              <p:nvPr/>
            </p:nvSpPr>
            <p:spPr bwMode="auto">
              <a:xfrm flipH="1">
                <a:off x="1200" y="1845"/>
                <a:ext cx="240" cy="2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Text Box 15"/>
              <p:cNvSpPr txBox="1">
                <a:spLocks noChangeArrowheads="1"/>
              </p:cNvSpPr>
              <p:nvPr/>
            </p:nvSpPr>
            <p:spPr bwMode="auto">
              <a:xfrm>
                <a:off x="1104" y="1690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>
                    <a:latin typeface="Tahoma" charset="0"/>
                  </a:rPr>
                  <a:t>A</a:t>
                </a:r>
              </a:p>
            </p:txBody>
          </p:sp>
          <p:sp>
            <p:nvSpPr>
              <p:cNvPr id="48" name="Text Box 16"/>
              <p:cNvSpPr txBox="1">
                <a:spLocks noChangeArrowheads="1"/>
              </p:cNvSpPr>
              <p:nvPr/>
            </p:nvSpPr>
            <p:spPr bwMode="auto">
              <a:xfrm>
                <a:off x="1093" y="1354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charset="0"/>
                  </a:rPr>
                  <a:t>B</a:t>
                </a:r>
              </a:p>
            </p:txBody>
          </p:sp>
          <p:sp>
            <p:nvSpPr>
              <p:cNvPr id="49" name="Text Box 17"/>
              <p:cNvSpPr txBox="1">
                <a:spLocks noChangeArrowheads="1"/>
              </p:cNvSpPr>
              <p:nvPr/>
            </p:nvSpPr>
            <p:spPr bwMode="auto">
              <a:xfrm>
                <a:off x="1463" y="1947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dirty="0" smtClean="0">
                    <a:latin typeface="Tahoma" charset="0"/>
                  </a:rPr>
                  <a:t>C</a:t>
                </a:r>
                <a:endParaRPr lang="en-US" altLang="zh-CN" sz="2000" dirty="0">
                  <a:latin typeface="Tahoma" charset="0"/>
                </a:endParaRPr>
              </a:p>
            </p:txBody>
          </p:sp>
          <p:sp>
            <p:nvSpPr>
              <p:cNvPr id="52" name="Line 20"/>
              <p:cNvSpPr>
                <a:spLocks noChangeShapeType="1"/>
              </p:cNvSpPr>
              <p:nvPr/>
            </p:nvSpPr>
            <p:spPr bwMode="auto">
              <a:xfrm flipH="1">
                <a:off x="1619" y="951"/>
                <a:ext cx="3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21"/>
              <p:cNvSpPr>
                <a:spLocks noChangeShapeType="1"/>
              </p:cNvSpPr>
              <p:nvPr/>
            </p:nvSpPr>
            <p:spPr bwMode="auto">
              <a:xfrm flipH="1" flipV="1">
                <a:off x="1546" y="2189"/>
                <a:ext cx="157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Text Box 22"/>
              <p:cNvSpPr txBox="1">
                <a:spLocks noChangeArrowheads="1"/>
              </p:cNvSpPr>
              <p:nvPr/>
            </p:nvSpPr>
            <p:spPr bwMode="auto">
              <a:xfrm>
                <a:off x="1298" y="747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Q.rear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  <p:sp>
            <p:nvSpPr>
              <p:cNvPr id="55" name="Text Box 23"/>
              <p:cNvSpPr txBox="1">
                <a:spLocks noChangeArrowheads="1"/>
              </p:cNvSpPr>
              <p:nvPr/>
            </p:nvSpPr>
            <p:spPr bwMode="auto">
              <a:xfrm>
                <a:off x="1683" y="2197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 err="1">
                    <a:solidFill>
                      <a:srgbClr val="C00000"/>
                    </a:solidFill>
                    <a:latin typeface="Tahoma" charset="0"/>
                  </a:rPr>
                  <a:t>Q.front</a:t>
                </a:r>
                <a:endParaRPr lang="en-US" altLang="zh-CN" sz="2000" b="1" dirty="0">
                  <a:solidFill>
                    <a:srgbClr val="C00000"/>
                  </a:solidFill>
                  <a:latin typeface="Tahoma" charset="0"/>
                </a:endParaRPr>
              </a:p>
            </p:txBody>
          </p:sp>
        </p:grpSp>
        <p:grpSp>
          <p:nvGrpSpPr>
            <p:cNvPr id="32" name="Group 89"/>
            <p:cNvGrpSpPr>
              <a:grpSpLocks/>
            </p:cNvGrpSpPr>
            <p:nvPr/>
          </p:nvGrpSpPr>
          <p:grpSpPr bwMode="auto">
            <a:xfrm>
              <a:off x="5073111" y="4955911"/>
              <a:ext cx="792162" cy="1014412"/>
              <a:chOff x="1292" y="1298"/>
              <a:chExt cx="499" cy="639"/>
            </a:xfrm>
          </p:grpSpPr>
          <p:sp>
            <p:nvSpPr>
              <p:cNvPr id="33" name="Text Box 83"/>
              <p:cNvSpPr txBox="1">
                <a:spLocks noChangeArrowheads="1"/>
              </p:cNvSpPr>
              <p:nvPr/>
            </p:nvSpPr>
            <p:spPr bwMode="auto">
              <a:xfrm>
                <a:off x="1640" y="1446"/>
                <a:ext cx="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3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4" name="Text Box 84"/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4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5" name="Text Box 85"/>
              <p:cNvSpPr txBox="1">
                <a:spLocks noChangeArrowheads="1"/>
              </p:cNvSpPr>
              <p:nvPr/>
            </p:nvSpPr>
            <p:spPr bwMode="auto">
              <a:xfrm>
                <a:off x="1474" y="170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5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6" name="Text Box 86"/>
              <p:cNvSpPr txBox="1">
                <a:spLocks noChangeArrowheads="1"/>
              </p:cNvSpPr>
              <p:nvPr/>
            </p:nvSpPr>
            <p:spPr bwMode="auto">
              <a:xfrm>
                <a:off x="1292" y="1616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>
                    <a:latin typeface="Arial" charset="0"/>
                  </a:rPr>
                  <a:t>0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7" name="Text Box 87"/>
              <p:cNvSpPr txBox="1">
                <a:spLocks noChangeArrowheads="1"/>
              </p:cNvSpPr>
              <p:nvPr/>
            </p:nvSpPr>
            <p:spPr bwMode="auto">
              <a:xfrm>
                <a:off x="1292" y="1434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1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  <p:sp>
            <p:nvSpPr>
              <p:cNvPr id="38" name="Text Box 88"/>
              <p:cNvSpPr txBox="1">
                <a:spLocks noChangeArrowheads="1"/>
              </p:cNvSpPr>
              <p:nvPr/>
            </p:nvSpPr>
            <p:spPr bwMode="auto">
              <a:xfrm>
                <a:off x="1474" y="1298"/>
                <a:ext cx="1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 smtClean="0">
                    <a:latin typeface="Arial" charset="0"/>
                  </a:rPr>
                  <a:t>2</a:t>
                </a:r>
                <a:endParaRPr kumimoji="0" lang="en-US" altLang="zh-CN" sz="1800" dirty="0">
                  <a:latin typeface="Arial" charset="0"/>
                </a:endParaRPr>
              </a:p>
            </p:txBody>
          </p:sp>
        </p:grpSp>
      </p:grp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831399" y="3848792"/>
            <a:ext cx="9596651" cy="195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基本思想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  <a:p>
            <a:pPr eaLnBrk="1" hangingPunct="1"/>
            <a:r>
              <a:rPr lang="en-US" altLang="zh-CN" sz="2800" dirty="0">
                <a:solidFill>
                  <a:schemeClr val="tx2"/>
                </a:solidFill>
              </a:rPr>
              <a:t>      </a:t>
            </a:r>
            <a:r>
              <a:rPr lang="en-US" altLang="zh-CN" sz="2800" dirty="0"/>
              <a:t>1.</a:t>
            </a:r>
            <a:r>
              <a:rPr lang="zh-CN" altLang="en-US" sz="2800" dirty="0" smtClean="0"/>
              <a:t>判断队列是否为</a:t>
            </a:r>
            <a:r>
              <a:rPr lang="zh-CN" altLang="en-US" sz="2800" dirty="0" smtClean="0">
                <a:solidFill>
                  <a:srgbClr val="C00000"/>
                </a:solidFill>
              </a:rPr>
              <a:t>空队</a:t>
            </a:r>
            <a:r>
              <a:rPr lang="zh-CN" altLang="en-US" sz="2800" dirty="0" smtClean="0">
                <a:solidFill>
                  <a:srgbClr val="FF0000"/>
                </a:solidFill>
              </a:rPr>
              <a:t>，</a:t>
            </a:r>
            <a:r>
              <a:rPr lang="zh-CN" altLang="en-US" sz="2800" dirty="0" smtClean="0"/>
              <a:t>若</a:t>
            </a:r>
            <a:r>
              <a:rPr lang="zh-CN" altLang="en-US" sz="2800" dirty="0" smtClean="0">
                <a:solidFill>
                  <a:srgbClr val="C00000"/>
                </a:solidFill>
              </a:rPr>
              <a:t>空队</a:t>
            </a:r>
            <a:r>
              <a:rPr lang="zh-CN" altLang="en-US" sz="2800" dirty="0" smtClean="0">
                <a:solidFill>
                  <a:srgbClr val="FF0000"/>
                </a:solidFill>
              </a:rPr>
              <a:t>返回</a:t>
            </a:r>
            <a:r>
              <a:rPr lang="en-US" altLang="zh-CN" sz="2800" dirty="0">
                <a:solidFill>
                  <a:srgbClr val="FF0000"/>
                </a:solidFill>
              </a:rPr>
              <a:t>error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      </a:t>
            </a:r>
            <a:r>
              <a:rPr lang="en-US" altLang="zh-CN" sz="2800" dirty="0" smtClean="0"/>
              <a:t>2.</a:t>
            </a:r>
            <a:r>
              <a:rPr lang="zh-CN" altLang="en-US" sz="2800" dirty="0" smtClean="0"/>
              <a:t>将队头元素删除</a:t>
            </a:r>
            <a:r>
              <a:rPr lang="zh-CN" altLang="en-US" sz="2800" dirty="0" smtClean="0"/>
              <a:t>，并</a:t>
            </a:r>
            <a:r>
              <a:rPr lang="zh-CN" altLang="en-US" sz="2800" dirty="0" smtClean="0">
                <a:solidFill>
                  <a:srgbClr val="C00000"/>
                </a:solidFill>
              </a:rPr>
              <a:t>修改</a:t>
            </a:r>
            <a:r>
              <a:rPr lang="en-US" altLang="zh-CN" sz="2800" dirty="0" smtClean="0">
                <a:solidFill>
                  <a:srgbClr val="C00000"/>
                </a:solidFill>
              </a:rPr>
              <a:t>front</a:t>
            </a:r>
            <a:r>
              <a:rPr lang="zh-CN" altLang="en-US" sz="2800" dirty="0" smtClean="0"/>
              <a:t>使其指向下一</a:t>
            </a:r>
            <a:endParaRPr lang="en-US" altLang="zh-CN" sz="2800" dirty="0" smtClean="0"/>
          </a:p>
          <a:p>
            <a:r>
              <a:rPr lang="zh-CN" altLang="en-US" sz="2800" dirty="0"/>
              <a:t> </a:t>
            </a:r>
            <a:r>
              <a:rPr lang="zh-CN" altLang="en-US" sz="2800" dirty="0" smtClean="0"/>
              <a:t>       </a:t>
            </a:r>
            <a:r>
              <a:rPr lang="zh-CN" altLang="en-US" sz="2800" dirty="0" smtClean="0"/>
              <a:t>个位置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4654312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219200"/>
            <a:ext cx="8839200" cy="397764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(4)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一个栈的输入序列为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4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5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，则下列序列中不可能是栈的输出序列的是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______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A.    2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B.    5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C.    2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 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D.    1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8342948" y="1745298"/>
            <a:ext cx="5572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800" dirty="0">
                <a:solidFill>
                  <a:srgbClr val="C00000"/>
                </a:solidFill>
                <a:latin typeface="Arial" charset="0"/>
              </a:rPr>
              <a:t>B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420" y="534390"/>
            <a:ext cx="1819294" cy="541688"/>
          </a:xfrm>
        </p:spPr>
        <p:txBody>
          <a:bodyPr/>
          <a:lstStyle/>
          <a:p>
            <a:pPr eaLnBrk="1" hangingPunct="1"/>
            <a:r>
              <a:rPr lang="zh-CN" altLang="en-US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81175792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29834" y="1067858"/>
            <a:ext cx="8734425" cy="4892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Status 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DeQueue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SqQueue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&amp;Q,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QElemType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&amp;e)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{    //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队列不空，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删除队头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元素，用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返回其值，并返回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OK;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if(</a:t>
            </a:r>
            <a:r>
              <a:rPr lang="en-US" altLang="zh-CN" sz="28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Q.rear</a:t>
            </a:r>
            <a:r>
              <a:rPr lang="en-US" altLang="zh-CN" sz="28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= =</a:t>
            </a:r>
            <a:r>
              <a:rPr lang="en-US" altLang="zh-CN" sz="28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Q.front</a:t>
            </a:r>
            <a:r>
              <a:rPr lang="en-US" altLang="zh-CN" sz="28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) return ERROR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; //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空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    e=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Q.base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Q.front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];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8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Q.front</a:t>
            </a:r>
            <a:r>
              <a:rPr lang="en-US" altLang="zh-CN" sz="28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=(Q.front+1) % MAXQSIZE;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	return OK;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</a:p>
          <a:p>
            <a:pPr eaLnBrk="1" hangingPunct="1">
              <a:buFontTx/>
              <a:buNone/>
            </a:pPr>
            <a:endParaRPr lang="zh-CN" altLang="en-US" sz="240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出队操作</a:t>
            </a:r>
          </a:p>
        </p:txBody>
      </p:sp>
    </p:spTree>
    <p:extLst>
      <p:ext uri="{BB962C8B-B14F-4D97-AF65-F5344CB8AC3E}">
        <p14:creationId xmlns:p14="http://schemas.microsoft.com/office/powerpoint/2010/main" val="71670101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420" y="534390"/>
            <a:ext cx="1819294" cy="541688"/>
          </a:xfrm>
        </p:spPr>
        <p:txBody>
          <a:bodyPr/>
          <a:lstStyle/>
          <a:p>
            <a:pPr eaLnBrk="1" hangingPunct="1"/>
            <a:r>
              <a:rPr lang="zh-CN" altLang="en-US"/>
              <a:t>练习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0080" y="1206707"/>
            <a:ext cx="11364686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b="0" dirty="0" smtClean="0">
                <a:latin typeface="SimSun" charset="-122"/>
                <a:ea typeface="SimSun" charset="-122"/>
                <a:cs typeface="SimSun" charset="-122"/>
              </a:rPr>
              <a:t>(1)	</a:t>
            </a:r>
            <a:r>
              <a:rPr lang="zh-CN" altLang="en-US" b="0" dirty="0" smtClean="0"/>
              <a:t>栈</a:t>
            </a:r>
            <a:r>
              <a:rPr lang="zh-CN" altLang="en-US" b="0" dirty="0"/>
              <a:t>和队列的主要区别</a:t>
            </a:r>
            <a:r>
              <a:rPr lang="zh-CN" altLang="en-US" b="0" dirty="0" smtClean="0"/>
              <a:t>在于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__________</a:t>
            </a: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     </a:t>
            </a:r>
            <a:r>
              <a:rPr lang="en-US" altLang="zh-CN" b="0" dirty="0" smtClean="0"/>
              <a:t>A</a:t>
            </a:r>
            <a:r>
              <a:rPr lang="en-US" altLang="zh-CN" b="0" dirty="0"/>
              <a:t>. </a:t>
            </a:r>
            <a:r>
              <a:rPr lang="zh-CN" altLang="en-US" b="0" dirty="0"/>
              <a:t>它们的逻辑结构不一样 </a:t>
            </a:r>
            <a:r>
              <a:rPr lang="en-US" altLang="zh-CN" b="0" dirty="0" smtClean="0"/>
              <a:t>    B</a:t>
            </a:r>
            <a:r>
              <a:rPr lang="en-US" altLang="zh-CN" b="0" dirty="0"/>
              <a:t>. </a:t>
            </a:r>
            <a:r>
              <a:rPr lang="zh-CN" altLang="en-US" b="0" dirty="0"/>
              <a:t>它们的存储结构不一样 </a:t>
            </a:r>
            <a:endParaRPr lang="en-US" altLang="zh-CN" b="0" dirty="0" smtClean="0"/>
          </a:p>
          <a:p>
            <a:pPr marL="0" indent="0" eaLnBrk="1" hangingPunct="1">
              <a:buNone/>
            </a:pPr>
            <a:r>
              <a:rPr lang="en-US" altLang="zh-CN" b="0" dirty="0" smtClean="0"/>
              <a:t>     C</a:t>
            </a:r>
            <a:r>
              <a:rPr lang="en-US" altLang="zh-CN" b="0" dirty="0"/>
              <a:t>. </a:t>
            </a:r>
            <a:r>
              <a:rPr lang="zh-CN" altLang="en-US" b="0" dirty="0"/>
              <a:t>所包含的元素不一样 </a:t>
            </a:r>
            <a:r>
              <a:rPr lang="en-US" altLang="zh-CN" b="0" dirty="0" smtClean="0"/>
              <a:t>        D</a:t>
            </a:r>
            <a:r>
              <a:rPr lang="en-US" altLang="zh-CN" b="0" dirty="0"/>
              <a:t>. </a:t>
            </a:r>
            <a:r>
              <a:rPr lang="zh-CN" altLang="en-US" b="0" dirty="0"/>
              <a:t>插入、删除操作的限定不</a:t>
            </a:r>
            <a:r>
              <a:rPr lang="zh-CN" altLang="en-US" b="0" dirty="0" smtClean="0"/>
              <a:t>一样</a:t>
            </a:r>
            <a:endParaRPr lang="en-US" altLang="zh-CN" b="0" dirty="0" smtClean="0"/>
          </a:p>
          <a:p>
            <a:pPr marL="0" indent="0" eaLnBrk="1" hangingPunct="1">
              <a:buNone/>
            </a:pPr>
            <a:r>
              <a:rPr lang="en-US" altLang="zh-CN" b="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2)	</a:t>
            </a: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队列的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特点</a:t>
            </a: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是</a:t>
            </a:r>
            <a:r>
              <a:rPr lang="en-US" altLang="zh-CN" b="0" dirty="0" smtClean="0">
                <a:latin typeface="SimSun" charset="-122"/>
                <a:ea typeface="SimSun" charset="-122"/>
                <a:cs typeface="SimSun" charset="-122"/>
              </a:rPr>
              <a:t>__________</a:t>
            </a: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zh-CN" altLang="en-US" b="0" dirty="0">
              <a:latin typeface="SimSun" charset="-122"/>
              <a:ea typeface="SimSun" charset="-122"/>
              <a:cs typeface="SimSun" charset="-122"/>
            </a:endParaRP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A.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先进先出        		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B.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后进先出        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C.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后进后出        		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D.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不进不出</a:t>
            </a:r>
            <a:endParaRPr lang="en-US" altLang="zh-CN" b="0" dirty="0">
              <a:latin typeface="SimSun" charset="-122"/>
              <a:ea typeface="SimSun" charset="-122"/>
              <a:cs typeface="SimSun" charset="-122"/>
            </a:endParaRPr>
          </a:p>
          <a:p>
            <a:pPr marL="0" indent="0" eaLnBrk="1" hangingPunct="1">
              <a:buNone/>
            </a:pPr>
            <a:r>
              <a:rPr lang="en-US" altLang="en-US" b="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en-US" altLang="zh-CN" b="0" dirty="0" smtClean="0"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en-US" altLang="en-US" b="0" dirty="0" smtClean="0">
                <a:latin typeface="SimSun" charset="-122"/>
                <a:ea typeface="SimSun" charset="-122"/>
                <a:cs typeface="SimSun" charset="-122"/>
              </a:rPr>
              <a:t>)	</a:t>
            </a: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用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链接方式存储的队列，在进行删除运算</a:t>
            </a: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时</a:t>
            </a:r>
            <a:r>
              <a:rPr lang="en-US" altLang="zh-CN" b="0" dirty="0" smtClean="0">
                <a:latin typeface="SimSun" charset="-122"/>
                <a:ea typeface="SimSun" charset="-122"/>
                <a:cs typeface="SimSun" charset="-122"/>
              </a:rPr>
              <a:t>_______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  </a:t>
            </a:r>
            <a:endParaRPr lang="en-US" altLang="zh-CN" b="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indent="0" eaLnBrk="1" hangingPunct="1">
              <a:buNone/>
            </a:pPr>
            <a:r>
              <a:rPr lang="en-US" altLang="zh-CN" b="0" dirty="0" smtClean="0">
                <a:latin typeface="SimSun" charset="-122"/>
                <a:ea typeface="SimSun" charset="-122"/>
                <a:cs typeface="SimSun" charset="-122"/>
              </a:rPr>
              <a:t>  A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. 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仅修改头指针   </a:t>
            </a:r>
            <a:r>
              <a:rPr lang="en-US" altLang="zh-CN" b="0" dirty="0" smtClean="0">
                <a:latin typeface="SimSun" charset="-122"/>
                <a:ea typeface="SimSun" charset="-122"/>
                <a:cs typeface="SimSun" charset="-122"/>
              </a:rPr>
              <a:t>       B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. 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仅修改尾指针    </a:t>
            </a:r>
            <a:endParaRPr lang="en-US" altLang="zh-CN" b="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indent="0" eaLnBrk="1" hangingPunct="1">
              <a:buNone/>
            </a:pP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b="0" dirty="0" smtClean="0">
                <a:latin typeface="SimSun" charset="-122"/>
                <a:ea typeface="SimSun" charset="-122"/>
                <a:cs typeface="SimSun" charset="-122"/>
              </a:rPr>
              <a:t> C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. 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头、尾指针都要修改    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D. 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头、尾指针可能都要修改</a:t>
            </a:r>
            <a:endParaRPr lang="en-US" altLang="zh-CN" b="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86188" y="1224694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05136" y="2898168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5175" y="4550229"/>
            <a:ext cx="489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0552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1309160" y="1275292"/>
            <a:ext cx="8207375" cy="67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>
              <a:lnSpc>
                <a:spcPct val="115000"/>
              </a:lnSpc>
            </a:pPr>
            <a:r>
              <a:rPr lang="en-US" altLang="zh-CN" sz="3600" b="1" dirty="0">
                <a:solidFill>
                  <a:srgbClr val="660033"/>
                </a:solidFill>
              </a:rPr>
              <a:t>   </a:t>
            </a:r>
            <a:r>
              <a:rPr lang="en-US" altLang="zh-CN" sz="3200" b="1" dirty="0">
                <a:solidFill>
                  <a:srgbClr val="C00000"/>
                </a:solidFill>
              </a:rPr>
              <a:t>1. </a:t>
            </a:r>
            <a:r>
              <a:rPr lang="zh-CN" altLang="en-US" sz="3200" b="1" dirty="0">
                <a:solidFill>
                  <a:srgbClr val="C00000"/>
                </a:solidFill>
              </a:rPr>
              <a:t>掌握栈和队列类型的特点。</a:t>
            </a:r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1286934" y="2416443"/>
            <a:ext cx="8458200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3200" b="1" dirty="0">
                <a:solidFill>
                  <a:srgbClr val="660033"/>
                </a:solidFill>
              </a:rPr>
              <a:t>　</a:t>
            </a:r>
            <a:r>
              <a:rPr lang="en-US" altLang="zh-CN" sz="3200" b="1" dirty="0">
                <a:solidFill>
                  <a:srgbClr val="C00000"/>
                </a:solidFill>
              </a:rPr>
              <a:t>2. </a:t>
            </a:r>
            <a:r>
              <a:rPr lang="zh-CN" altLang="en-US" sz="3200" b="1" dirty="0">
                <a:solidFill>
                  <a:srgbClr val="C00000"/>
                </a:solidFill>
              </a:rPr>
              <a:t>熟练掌握栈类型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的顺序存储实现，</a:t>
            </a:r>
            <a:r>
              <a:rPr lang="zh-CN" altLang="en-US" sz="3200" b="1" dirty="0">
                <a:solidFill>
                  <a:srgbClr val="C00000"/>
                </a:solidFill>
              </a:rPr>
              <a:t>特别应注意栈满和栈空的条件以及它们的描述方法。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1286934" y="4104218"/>
            <a:ext cx="8686800" cy="1174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3200" b="1" dirty="0">
                <a:solidFill>
                  <a:srgbClr val="660033"/>
                </a:solidFill>
              </a:rPr>
              <a:t>　</a:t>
            </a:r>
            <a:r>
              <a:rPr lang="en-US" altLang="zh-CN" sz="3200" b="1" dirty="0">
                <a:solidFill>
                  <a:srgbClr val="C00000"/>
                </a:solidFill>
              </a:rPr>
              <a:t>3. </a:t>
            </a:r>
            <a:r>
              <a:rPr lang="zh-CN" altLang="en-US" sz="3200" b="1" dirty="0">
                <a:solidFill>
                  <a:srgbClr val="C00000"/>
                </a:solidFill>
              </a:rPr>
              <a:t>熟练掌握循环队列和链队列的基本操作实现算法，特别注意队满和队空的描述方法。</a:t>
            </a:r>
          </a:p>
        </p:txBody>
      </p:sp>
      <p:sp>
        <p:nvSpPr>
          <p:cNvPr id="103431" name="Text Box 8"/>
          <p:cNvSpPr txBox="1">
            <a:spLocks noChangeArrowheads="1"/>
          </p:cNvSpPr>
          <p:nvPr/>
        </p:nvSpPr>
        <p:spPr bwMode="auto">
          <a:xfrm>
            <a:off x="1636184" y="341094"/>
            <a:ext cx="2954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本章学习要点</a:t>
            </a:r>
          </a:p>
        </p:txBody>
      </p:sp>
    </p:spTree>
    <p:extLst>
      <p:ext uri="{BB962C8B-B14F-4D97-AF65-F5344CB8AC3E}">
        <p14:creationId xmlns:p14="http://schemas.microsoft.com/office/powerpoint/2010/main" val="213897522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autoUpdateAnimBg="0"/>
      <p:bldP spid="97285" grpId="0" autoUpdateAnimBg="0"/>
      <p:bldP spid="9728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244599"/>
            <a:ext cx="10881202" cy="4864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请利用两个栈</a:t>
            </a:r>
            <a: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S1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S2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来模拟一个队列。</a:t>
            </a:r>
            <a:r>
              <a:rPr lang="en-US" altLang="zh-CN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/>
            </a:r>
            <a:br>
              <a:rPr lang="en-US" altLang="zh-CN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已知栈的三个运算定义如下：</a:t>
            </a:r>
            <a:b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         </a:t>
            </a:r>
            <a: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Push(</a:t>
            </a:r>
            <a:r>
              <a:rPr lang="en-US" altLang="zh-CN" sz="3400" b="0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S,x</a:t>
            </a:r>
            <a: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元素</a:t>
            </a:r>
            <a:r>
              <a:rPr lang="en-US" altLang="zh-CN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x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入栈</a:t>
            </a:r>
            <a:r>
              <a:rPr lang="en-US" altLang="zh-CN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/>
            </a:r>
            <a:br>
              <a:rPr lang="en-US" altLang="zh-CN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         </a:t>
            </a:r>
            <a: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Pop(</a:t>
            </a:r>
            <a:r>
              <a:rPr lang="en-US" altLang="zh-CN" sz="3400" b="0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S,x</a:t>
            </a:r>
            <a: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栈顶出栈，并赋值给变量</a:t>
            </a:r>
            <a:r>
              <a:rPr lang="en-US" altLang="zh-CN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x</a:t>
            </a:r>
            <a:br>
              <a:rPr lang="en-US" altLang="zh-CN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         </a:t>
            </a:r>
            <a:r>
              <a:rPr lang="en-US" altLang="zh-CN" sz="3400" b="0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Sempty</a:t>
            </a:r>
            <a: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(S)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：判栈</a:t>
            </a:r>
            <a:r>
              <a:rPr lang="en-US" altLang="zh-CN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S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是否为空。</a:t>
            </a:r>
            <a:b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那么如何用栈的运算来实现队列的三个运算？</a:t>
            </a:r>
            <a: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zh-CN" altLang="en-US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   </a:t>
            </a:r>
            <a:r>
              <a:rPr lang="en-US" altLang="zh-CN" sz="3400" b="0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EnQueue</a:t>
            </a:r>
            <a:r>
              <a:rPr lang="zh-CN" altLang="en-US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一个元素入队</a:t>
            </a:r>
            <a:b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         </a:t>
            </a:r>
            <a:r>
              <a:rPr lang="en-US" altLang="zh-CN" sz="3400" b="0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DeQueue</a:t>
            </a:r>
            <a:r>
              <a:rPr lang="zh-CN" altLang="en-US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一个元素出队</a:t>
            </a:r>
            <a:b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         </a:t>
            </a:r>
            <a:r>
              <a:rPr lang="en-US" altLang="zh-CN" sz="3400" b="0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QEmpty</a:t>
            </a:r>
            <a:r>
              <a:rPr lang="en-US" altLang="zh-CN" sz="3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3400" b="0" dirty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判队列是否为空  </a:t>
            </a:r>
            <a:endParaRPr lang="zh-CN" altLang="en-US" sz="2400" b="0" dirty="0">
              <a:solidFill>
                <a:schemeClr val="tx1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35100" y="391596"/>
            <a:ext cx="6084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1pPr>
            <a:lvl2pPr marL="742950" indent="-28575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2pPr>
            <a:lvl3pPr marL="11430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3pPr>
            <a:lvl4pPr marL="16002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4pPr>
            <a:lvl5pPr marL="2057400" indent="-228600" eaLnBrk="0" hangingPunct="0"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2"/>
                </a:solidFill>
                <a:latin typeface="华文隶书" charset="-122"/>
                <a:ea typeface="华文隶书" charset="-122"/>
              </a:defRPr>
            </a:lvl9pPr>
          </a:lstStyle>
          <a:p>
            <a:pPr algn="l" eaLnBrk="1" hangingPunct="1"/>
            <a:r>
              <a:rPr lang="zh-CN" altLang="en-US" sz="3600" dirty="0">
                <a:latin typeface="+mj-lt"/>
                <a:ea typeface="+mj-ea"/>
                <a:cs typeface="+mj-cs"/>
              </a:rPr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6853237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7733" y="1921934"/>
            <a:ext cx="9296400" cy="2667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b="1" dirty="0"/>
              <a:t>          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用一个</a:t>
            </a:r>
            <a:r>
              <a:rPr lang="zh-CN" altLang="en-US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</a:t>
            </a:r>
            <a:r>
              <a:rPr lang="en-US" altLang="zh-CN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S1</a:t>
            </a:r>
            <a:r>
              <a:rPr lang="zh-CN" altLang="en-US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作为入队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，另一个</a:t>
            </a:r>
            <a:r>
              <a:rPr lang="zh-CN" altLang="en-US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栈</a:t>
            </a:r>
            <a:r>
              <a:rPr lang="en-US" altLang="zh-CN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S2</a:t>
            </a:r>
            <a:r>
              <a:rPr lang="zh-CN" altLang="en-US" b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作为出队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。当入队时，总是将数据进入栈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S1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中；当出队时，若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S2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为空，将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S1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中元素出栈并压入栈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S2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中，然后从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S2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出队，若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S2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不空则从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S2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出队。显然，只有当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S1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S2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均空时，队列才为空。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95219700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418167" y="400050"/>
            <a:ext cx="7592483" cy="6286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3.1.1 </a:t>
            </a:r>
            <a:r>
              <a:rPr lang="zh-CN" altLang="en-US" kern="0" dirty="0"/>
              <a:t>抽象数据类型栈的定义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72100" y="-293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副标题 2"/>
          <p:cNvSpPr txBox="1">
            <a:spLocks/>
          </p:cNvSpPr>
          <p:nvPr/>
        </p:nvSpPr>
        <p:spPr>
          <a:xfrm>
            <a:off x="1250527" y="1028700"/>
            <a:ext cx="10107168" cy="47059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3600" kern="0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栈的基本操作</a:t>
            </a:r>
            <a:endParaRPr lang="en-US" altLang="zh-CN" sz="3600" kern="0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702000" eaLnBrk="1" hangingPunct="1"/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创建、销毁、出栈、入栈、判空、判满等</a:t>
            </a:r>
            <a:endParaRPr lang="zh-CN" altLang="zh-CN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0" indent="0">
              <a:spcBef>
                <a:spcPts val="1464"/>
              </a:spcBef>
              <a:buNone/>
            </a:pPr>
            <a:r>
              <a:rPr lang="zh-CN" altLang="en-US" sz="3600" kern="0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栈的</a:t>
            </a:r>
            <a:r>
              <a:rPr lang="en-US" altLang="zh-CN" sz="3600" kern="0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ADT</a:t>
            </a:r>
            <a:endParaRPr lang="en-US" altLang="zh-CN" sz="3600" baseline="-25000" dirty="0">
              <a:solidFill>
                <a:srgbClr val="C00000"/>
              </a:solidFill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418167" y="2710972"/>
            <a:ext cx="7085594" cy="334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600" b="1" dirty="0">
                <a:ea typeface="楷体_GB2312" charset="0"/>
              </a:rPr>
              <a:t>   </a:t>
            </a:r>
            <a:r>
              <a:rPr lang="en-US" altLang="zh-CN" sz="2800" b="1" dirty="0">
                <a:ea typeface="楷体_GB2312" charset="0"/>
              </a:rPr>
              <a:t>ADT Stack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{</a:t>
            </a:r>
            <a:endParaRPr lang="en-US" altLang="zh-CN" sz="2800" dirty="0">
              <a:ea typeface="楷体_GB2312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   </a:t>
            </a:r>
            <a:r>
              <a:rPr lang="zh-CN" altLang="en-US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数据对象：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ea typeface="楷体_GB2312" charset="0"/>
              </a:rPr>
              <a:t>         </a:t>
            </a:r>
            <a:r>
              <a:rPr lang="en-US" altLang="zh-CN" sz="2800" dirty="0">
                <a:ea typeface="楷体_GB2312" charset="0"/>
              </a:rPr>
              <a:t>D</a:t>
            </a:r>
            <a:r>
              <a:rPr lang="zh-CN" altLang="en-US" sz="2800" dirty="0">
                <a:ea typeface="楷体_GB2312" charset="0"/>
              </a:rPr>
              <a:t>＝</a:t>
            </a:r>
            <a:r>
              <a:rPr lang="en-US" altLang="zh-CN" sz="2800" dirty="0">
                <a:ea typeface="楷体_GB2312" charset="0"/>
              </a:rPr>
              <a:t>{ </a:t>
            </a:r>
            <a:r>
              <a:rPr lang="en-US" altLang="zh-CN" sz="2800" dirty="0" err="1">
                <a:ea typeface="楷体_GB2312" charset="0"/>
              </a:rPr>
              <a:t>a</a:t>
            </a:r>
            <a:r>
              <a:rPr lang="en-US" altLang="zh-CN" sz="2800" baseline="-25000" dirty="0" err="1">
                <a:ea typeface="楷体_GB2312" charset="0"/>
              </a:rPr>
              <a:t>i</a:t>
            </a:r>
            <a:r>
              <a:rPr lang="en-US" altLang="zh-CN" sz="2800" dirty="0">
                <a:ea typeface="楷体_GB2312" charset="0"/>
              </a:rPr>
              <a:t> | </a:t>
            </a:r>
            <a:r>
              <a:rPr lang="en-US" altLang="zh-CN" sz="2800" dirty="0" err="1">
                <a:ea typeface="楷体_GB2312" charset="0"/>
              </a:rPr>
              <a:t>a</a:t>
            </a:r>
            <a:r>
              <a:rPr lang="en-US" altLang="zh-CN" sz="2800" baseline="-25000" dirty="0" err="1">
                <a:ea typeface="楷体_GB2312" charset="0"/>
              </a:rPr>
              <a:t>i</a:t>
            </a:r>
            <a:r>
              <a:rPr lang="en-US" altLang="zh-CN" sz="2800" baseline="-25000" dirty="0">
                <a:ea typeface="楷体_GB2312" charset="0"/>
              </a:rPr>
              <a:t> </a:t>
            </a:r>
            <a:r>
              <a:rPr lang="en-US" altLang="zh-CN" sz="2800" dirty="0">
                <a:ea typeface="楷体_GB2312" charset="0"/>
              </a:rPr>
              <a:t>∈</a:t>
            </a:r>
            <a:r>
              <a:rPr lang="en-US" altLang="zh-CN" sz="2800" dirty="0" err="1">
                <a:ea typeface="楷体_GB2312" charset="0"/>
              </a:rPr>
              <a:t>ElemSet</a:t>
            </a:r>
            <a:r>
              <a:rPr lang="en-US" altLang="zh-CN" sz="2800" dirty="0">
                <a:ea typeface="楷体_GB2312" charset="0"/>
              </a:rPr>
              <a:t>, </a:t>
            </a:r>
            <a:r>
              <a:rPr lang="en-US" altLang="zh-CN" sz="2800" dirty="0" err="1">
                <a:ea typeface="楷体_GB2312" charset="0"/>
              </a:rPr>
              <a:t>i</a:t>
            </a:r>
            <a:r>
              <a:rPr lang="en-US" altLang="zh-CN" sz="2800" dirty="0">
                <a:ea typeface="楷体_GB2312" charset="0"/>
              </a:rPr>
              <a:t>=1,2,...,n,  n≥0 }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   </a:t>
            </a:r>
            <a:r>
              <a:rPr lang="zh-CN" altLang="en-US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数据关系：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ea typeface="楷体_GB2312" charset="0"/>
              </a:rPr>
              <a:t>         </a:t>
            </a:r>
            <a:r>
              <a:rPr lang="en-US" altLang="zh-CN" sz="2800" dirty="0">
                <a:ea typeface="楷体_GB2312" charset="0"/>
              </a:rPr>
              <a:t>R1</a:t>
            </a:r>
            <a:r>
              <a:rPr lang="zh-CN" altLang="en-US" sz="2800" dirty="0">
                <a:ea typeface="楷体_GB2312" charset="0"/>
              </a:rPr>
              <a:t>＝</a:t>
            </a:r>
            <a:r>
              <a:rPr lang="en-US" altLang="zh-CN" sz="2800" dirty="0">
                <a:ea typeface="楷体_GB2312" charset="0"/>
              </a:rPr>
              <a:t>{ &lt;a</a:t>
            </a:r>
            <a:r>
              <a:rPr lang="en-US" altLang="zh-CN" sz="2800" baseline="-25000" dirty="0">
                <a:ea typeface="楷体_GB2312" charset="0"/>
              </a:rPr>
              <a:t>i-1</a:t>
            </a:r>
            <a:r>
              <a:rPr lang="en-US" altLang="zh-CN" sz="2800" dirty="0">
                <a:ea typeface="楷体_GB2312" charset="0"/>
              </a:rPr>
              <a:t>, </a:t>
            </a:r>
            <a:r>
              <a:rPr lang="en-US" altLang="zh-CN" sz="2800" dirty="0" err="1">
                <a:ea typeface="楷体_GB2312" charset="0"/>
              </a:rPr>
              <a:t>a</a:t>
            </a:r>
            <a:r>
              <a:rPr lang="en-US" altLang="zh-CN" sz="2800" baseline="-25000" dirty="0" err="1">
                <a:ea typeface="楷体_GB2312" charset="0"/>
              </a:rPr>
              <a:t>i</a:t>
            </a:r>
            <a:r>
              <a:rPr lang="en-US" altLang="zh-CN" sz="2800" dirty="0">
                <a:ea typeface="楷体_GB2312" charset="0"/>
              </a:rPr>
              <a:t> &gt;| a</a:t>
            </a:r>
            <a:r>
              <a:rPr lang="en-US" altLang="zh-CN" sz="2800" baseline="-25000" dirty="0">
                <a:ea typeface="楷体_GB2312" charset="0"/>
              </a:rPr>
              <a:t>i-1</a:t>
            </a:r>
            <a:r>
              <a:rPr lang="en-US" altLang="zh-CN" sz="2800" dirty="0">
                <a:ea typeface="楷体_GB2312" charset="0"/>
              </a:rPr>
              <a:t>, </a:t>
            </a:r>
            <a:r>
              <a:rPr lang="en-US" altLang="zh-CN" sz="2800" dirty="0" err="1">
                <a:ea typeface="楷体_GB2312" charset="0"/>
              </a:rPr>
              <a:t>a</a:t>
            </a:r>
            <a:r>
              <a:rPr lang="en-US" altLang="zh-CN" sz="2800" baseline="-25000" dirty="0" err="1">
                <a:ea typeface="楷体_GB2312" charset="0"/>
              </a:rPr>
              <a:t>i</a:t>
            </a:r>
            <a:r>
              <a:rPr lang="en-US" altLang="zh-CN" sz="2800" dirty="0" err="1">
                <a:ea typeface="楷体_GB2312" charset="0"/>
              </a:rPr>
              <a:t>∈D</a:t>
            </a:r>
            <a:r>
              <a:rPr lang="en-US" altLang="zh-CN" sz="2800" dirty="0">
                <a:ea typeface="楷体_GB2312" charset="0"/>
              </a:rPr>
              <a:t>, </a:t>
            </a:r>
            <a:r>
              <a:rPr lang="en-US" altLang="zh-CN" sz="2800" dirty="0" err="1">
                <a:ea typeface="楷体_GB2312" charset="0"/>
              </a:rPr>
              <a:t>i</a:t>
            </a:r>
            <a:r>
              <a:rPr lang="en-US" altLang="zh-CN" sz="2800" dirty="0">
                <a:ea typeface="楷体_GB2312" charset="0"/>
              </a:rPr>
              <a:t>=2,...,n }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楷体_GB2312" charset="0"/>
              </a:rPr>
              <a:t>                   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约定</a:t>
            </a:r>
            <a:r>
              <a:rPr lang="en-US" altLang="zh-CN" sz="2800" dirty="0">
                <a:ea typeface="楷体_GB2312" charset="0"/>
              </a:rPr>
              <a:t>a</a:t>
            </a:r>
            <a:r>
              <a:rPr lang="en-US" altLang="zh-CN" sz="2800" baseline="-25000" dirty="0">
                <a:ea typeface="楷体_GB2312" charset="0"/>
              </a:rPr>
              <a:t>n</a:t>
            </a:r>
            <a:r>
              <a:rPr lang="en-US" altLang="zh-CN" sz="2800" dirty="0">
                <a:ea typeface="楷体_GB2312" charset="0"/>
              </a:rPr>
              <a:t> 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端为栈顶</a:t>
            </a:r>
            <a:r>
              <a:rPr lang="zh-CN" altLang="en-US" sz="2800" dirty="0">
                <a:ea typeface="楷体_GB2312" charset="0"/>
              </a:rPr>
              <a:t>，</a:t>
            </a:r>
            <a:r>
              <a:rPr lang="en-US" altLang="zh-CN" sz="2800" dirty="0">
                <a:ea typeface="楷体_GB2312" charset="0"/>
              </a:rPr>
              <a:t>a</a:t>
            </a:r>
            <a:r>
              <a:rPr lang="en-US" altLang="zh-CN" sz="2800" baseline="-25000" dirty="0">
                <a:ea typeface="楷体_GB2312" charset="0"/>
              </a:rPr>
              <a:t>1 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端为栈底。</a:t>
            </a:r>
            <a:r>
              <a:rPr lang="zh-CN" altLang="en-US" sz="2800" dirty="0">
                <a:ea typeface="楷体_GB2312" charset="0"/>
              </a:rPr>
              <a:t>  </a:t>
            </a:r>
          </a:p>
        </p:txBody>
      </p:sp>
      <p:sp>
        <p:nvSpPr>
          <p:cNvPr id="6" name="Text Box 4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1945565" y="5840123"/>
            <a:ext cx="67258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基本操作</a:t>
            </a:r>
            <a:r>
              <a:rPr lang="en-US" altLang="zh-CN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:</a:t>
            </a:r>
            <a:r>
              <a:rPr lang="zh-CN" altLang="en-US" sz="2800" b="1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创建、入栈、出栈、判空等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13706" y="6256754"/>
            <a:ext cx="2211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600" dirty="0">
                <a:ea typeface="楷体_GB2312" charset="0"/>
              </a:rPr>
              <a:t> </a:t>
            </a:r>
            <a:r>
              <a:rPr lang="en-US" altLang="zh-CN" sz="2800" b="1" dirty="0">
                <a:ea typeface="楷体_GB2312" charset="0"/>
              </a:rPr>
              <a:t>} ADT Stack</a:t>
            </a:r>
          </a:p>
        </p:txBody>
      </p:sp>
    </p:spTree>
    <p:extLst>
      <p:ext uri="{BB962C8B-B14F-4D97-AF65-F5344CB8AC3E}">
        <p14:creationId xmlns:p14="http://schemas.microsoft.com/office/powerpoint/2010/main" val="163809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72100" y="-293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副标题 2"/>
          <p:cNvSpPr txBox="1">
            <a:spLocks/>
          </p:cNvSpPr>
          <p:nvPr/>
        </p:nvSpPr>
        <p:spPr>
          <a:xfrm>
            <a:off x="1249379" y="1383625"/>
            <a:ext cx="10107168" cy="7100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dirty="0">
                <a:solidFill>
                  <a:srgbClr val="003399"/>
                </a:solidFill>
                <a:latin typeface="SimSun" charset="-122"/>
                <a:ea typeface="SimSun" charset="-122"/>
                <a:cs typeface="SimSun" charset="-122"/>
              </a:rPr>
              <a:t>与线性表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一致，栈也有两种存储结构</a:t>
            </a:r>
            <a:endParaRPr lang="zh-CN" altLang="zh-CN" sz="2800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418166" y="2287014"/>
            <a:ext cx="10542186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顺序存储结构</a:t>
            </a:r>
            <a:r>
              <a:rPr lang="en-US" altLang="zh-CN" b="0" kern="0" dirty="0">
                <a:latin typeface="SimSun" charset="-122"/>
                <a:ea typeface="SimSun" charset="-122"/>
                <a:cs typeface="SimSun" charset="-122"/>
              </a:rPr>
              <a:t>:</a:t>
            </a:r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（主要掌握）</a:t>
            </a:r>
            <a:r>
              <a:rPr lang="en-US" altLang="zh-CN" b="0" kern="0" dirty="0">
                <a:latin typeface="SimSun" charset="-122"/>
                <a:ea typeface="SimSun" charset="-122"/>
                <a:cs typeface="SimSun" charset="-122"/>
              </a:rPr>
              <a:t>	</a:t>
            </a: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采用顺序存储结构存储的栈叫做</a:t>
            </a:r>
            <a:r>
              <a:rPr lang="zh-CN" altLang="en-US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顺序栈</a:t>
            </a:r>
            <a:r>
              <a:rPr lang="zh-CN" altLang="en-US" kern="0" dirty="0">
                <a:latin typeface="SimSun" charset="-122"/>
                <a:ea typeface="SimSun" charset="-122"/>
                <a:cs typeface="SimSun" charset="-122"/>
              </a:rPr>
              <a:t>      </a:t>
            </a:r>
            <a:endParaRPr lang="en-US" altLang="zh-CN" kern="0" dirty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存储单元</a:t>
            </a:r>
            <a:r>
              <a:rPr lang="zh-CN" altLang="en-US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地址连续</a:t>
            </a:r>
            <a:endParaRPr lang="en-US" altLang="zh-CN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endParaRPr lang="en-US" altLang="zh-CN" b="0" kern="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链式存储结构</a:t>
            </a:r>
            <a:endParaRPr lang="zh-CN" altLang="en-US" b="0" kern="0" dirty="0"/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采用链式存储结构存储的栈叫做</a:t>
            </a:r>
            <a:r>
              <a:rPr lang="zh-CN" altLang="en-US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链栈</a:t>
            </a:r>
            <a:endParaRPr lang="en-US" altLang="zh-CN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r>
              <a:rPr lang="zh-CN" altLang="en-US" b="0" kern="0" dirty="0">
                <a:latin typeface="SimSun" charset="-122"/>
                <a:ea typeface="SimSun" charset="-122"/>
                <a:cs typeface="SimSun" charset="-122"/>
              </a:rPr>
              <a:t>存储单元地址任意</a:t>
            </a:r>
            <a:r>
              <a:rPr lang="zh-CN" altLang="en-US" kern="0" dirty="0">
                <a:solidFill>
                  <a:srgbClr val="C00000"/>
                </a:solidFill>
                <a:latin typeface="SimSun" charset="-122"/>
                <a:ea typeface="SimSun" charset="-122"/>
                <a:cs typeface="SimSun" charset="-122"/>
              </a:rPr>
              <a:t>     </a:t>
            </a:r>
            <a:endParaRPr lang="en-US" altLang="zh-CN" kern="0" dirty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18166" y="460561"/>
            <a:ext cx="7592483" cy="6286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3.1.2 </a:t>
            </a:r>
            <a:r>
              <a:rPr lang="zh-CN" altLang="en-US" kern="0" dirty="0"/>
              <a:t>栈的表示和实现</a:t>
            </a:r>
          </a:p>
        </p:txBody>
      </p:sp>
    </p:spTree>
    <p:extLst>
      <p:ext uri="{BB962C8B-B14F-4D97-AF65-F5344CB8AC3E}">
        <p14:creationId xmlns:p14="http://schemas.microsoft.com/office/powerpoint/2010/main" val="1207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 autoUpdateAnimBg="0"/>
    </p:bldLst>
  </p:timing>
</p:sld>
</file>

<file path=ppt/theme/theme1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 Narrow"/>
        <a:ea typeface="华文新魏"/>
        <a:cs typeface=""/>
      </a:majorFont>
      <a:minorFont>
        <a:latin typeface="Arial Narrow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</TotalTime>
  <Words>4654</Words>
  <Application>Microsoft Macintosh PowerPoint</Application>
  <PresentationFormat>宽屏</PresentationFormat>
  <Paragraphs>959</Paragraphs>
  <Slides>74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5" baseType="lpstr">
      <vt:lpstr>DengXian</vt:lpstr>
      <vt:lpstr>SimSun</vt:lpstr>
      <vt:lpstr>Wingdings</vt:lpstr>
      <vt:lpstr>华文新魏</vt:lpstr>
      <vt:lpstr>楷体_GB2312</vt:lpstr>
      <vt:lpstr>宋体</vt:lpstr>
      <vt:lpstr>Arial</vt:lpstr>
      <vt:lpstr>Arial Narrow</vt:lpstr>
      <vt:lpstr>Tahoma</vt:lpstr>
      <vt:lpstr>Times New Roman</vt:lpstr>
      <vt:lpstr>1_Blends</vt:lpstr>
      <vt:lpstr>第3章 栈和队列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栈的顺序存储表示</vt:lpstr>
      <vt:lpstr>栈的顺序存储表示</vt:lpstr>
      <vt:lpstr>栈的初始化操作</vt:lpstr>
      <vt:lpstr>返回栈顶元素</vt:lpstr>
      <vt:lpstr>返回栈顶元素</vt:lpstr>
      <vt:lpstr>返回栈顶操作</vt:lpstr>
      <vt:lpstr>入栈操作</vt:lpstr>
      <vt:lpstr>PowerPoint 演示文稿</vt:lpstr>
      <vt:lpstr>PowerPoint 演示文稿</vt:lpstr>
      <vt:lpstr>出栈操作</vt:lpstr>
      <vt:lpstr>出栈操作</vt:lpstr>
      <vt:lpstr>栈的链式存储结构</vt:lpstr>
      <vt:lpstr>栈的链式存储结构</vt:lpstr>
      <vt:lpstr>练习</vt:lpstr>
      <vt:lpstr>PowerPoint 演示文稿</vt:lpstr>
      <vt:lpstr>3.2.1 数制转换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链队列示意图</vt:lpstr>
      <vt:lpstr>PowerPoint 演示文稿</vt:lpstr>
      <vt:lpstr>入队</vt:lpstr>
      <vt:lpstr>PowerPoint 演示文稿</vt:lpstr>
      <vt:lpstr>出队</vt:lpstr>
      <vt:lpstr>出队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请利用两个栈S1和S2来模拟一个队列。 已知栈的三个运算定义如下：          Push(S,x)：元素x入栈          Pop(S,x)：栈顶出栈，并赋值给变量x          Sempty(S)：判栈S是否为空。 那么如何用栈的运算来实现队列的三个运算？                   EnQueue：一个元素入队          DeQueue：一个元素出队          QEmpty:判队列是否为空  </vt:lpstr>
      <vt:lpstr>提示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Microsoft Office 用户</dc:creator>
  <cp:lastModifiedBy>Microsoft Office 用户</cp:lastModifiedBy>
  <cp:revision>469</cp:revision>
  <dcterms:created xsi:type="dcterms:W3CDTF">2019-08-08T04:01:59Z</dcterms:created>
  <dcterms:modified xsi:type="dcterms:W3CDTF">2021-09-26T13:24:31Z</dcterms:modified>
</cp:coreProperties>
</file>